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Guten Abend 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2698010" y="1498350"/>
            <a:ext cx="8371367" cy="4611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600"/>
          </a:p>
          <a:p>
            <a:pPr marL="0" indent="0">
              <a:buNone/>
            </a:pPr>
            <a:endParaRPr lang="de-DE" sz="3600"/>
          </a:p>
          <a:p>
            <a:pPr marL="0" indent="0">
              <a:buNone/>
            </a:pPr>
            <a:r>
              <a:rPr lang="de-DE" sz="3600" u="sng"/>
              <a:t>Die soziale und persönliche Entwicklung eines Jugenlichen  </a:t>
            </a:r>
            <a:endParaRPr lang="de-DE" sz="3600"/>
          </a:p>
        </p:txBody>
      </p:sp>
      <p:sp>
        <p:nvSpPr>
          <p:cNvPr id="4" name="Textfeld 3"/>
          <p:cNvSpPr txBox="1"/>
          <p:nvPr/>
        </p:nvSpPr>
        <p:spPr>
          <a:xfrm>
            <a:off x="5115146" y="5740892"/>
            <a:ext cx="406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Oliver Reiter Betriebswirt &amp; QMB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4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52453" y="850606"/>
            <a:ext cx="887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Reifung beschreibt die Entwicklung des Menschen bezüglich</a:t>
            </a:r>
            <a:r>
              <a:rPr lang="de-DE"/>
              <a:t>…</a:t>
            </a:r>
          </a:p>
        </p:txBody>
      </p:sp>
      <p:pic>
        <p:nvPicPr>
          <p:cNvPr id="3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47" y="2635987"/>
            <a:ext cx="2040566" cy="1457547"/>
          </a:xfrm>
          <a:prstGeom prst="rect">
            <a:avLst/>
          </a:prstGeom>
        </p:spPr>
      </p:pic>
      <p:pic>
        <p:nvPicPr>
          <p:cNvPr id="5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19" y="2177262"/>
            <a:ext cx="2943302" cy="1578020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87" y="1726830"/>
            <a:ext cx="2028452" cy="2028452"/>
          </a:xfrm>
          <a:prstGeom prst="rect">
            <a:avLst/>
          </a:prstGeom>
        </p:spPr>
      </p:pic>
      <p:pic>
        <p:nvPicPr>
          <p:cNvPr id="9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778" y="4626484"/>
            <a:ext cx="2509284" cy="1653077"/>
          </a:xfrm>
          <a:prstGeom prst="rect">
            <a:avLst/>
          </a:prstGeom>
        </p:spPr>
      </p:pic>
      <p:pic>
        <p:nvPicPr>
          <p:cNvPr id="11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135" y="4093534"/>
            <a:ext cx="1963243" cy="198031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455919" y="3755282"/>
            <a:ext cx="269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Intelligenz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36384" y="48990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Erscheinung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401839" y="50836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Leistung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201053" y="1702755"/>
            <a:ext cx="199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Verhalten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604389" y="2221787"/>
            <a:ext cx="233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Persönlichkeit </a:t>
            </a:r>
          </a:p>
        </p:txBody>
      </p:sp>
    </p:spTree>
    <p:extLst>
      <p:ext uri="{BB962C8B-B14F-4D97-AF65-F5344CB8AC3E}">
        <p14:creationId xmlns:p14="http://schemas.microsoft.com/office/powerpoint/2010/main" val="238325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9838" y="677825"/>
            <a:ext cx="1096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Entwicklungsgemäße Gestaltung der Berufsausbildung 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4615435" y="2731716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690577" y="303168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/>
              <a:t>Ausbildung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718890" y="2077574"/>
            <a:ext cx="4120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de-DE"/>
              <a:t>Beobachtung von Adoleszenzstörung</a:t>
            </a:r>
          </a:p>
          <a:p>
            <a:pPr algn="l"/>
            <a:r>
              <a:rPr lang="de-DE"/>
              <a:t>      ( Entwicklungsprobleme, Depressionen) </a:t>
            </a:r>
          </a:p>
          <a:p>
            <a:pPr marL="342900" indent="-342900" algn="l">
              <a:buAutoNum type="arabicPeriod"/>
            </a:pPr>
            <a:endParaRPr lang="de-DE"/>
          </a:p>
          <a:p>
            <a:pPr marL="342900" indent="-342900" algn="l">
              <a:buAutoNum type="arabicPeriod"/>
            </a:pPr>
            <a:endParaRPr lang="de-DE"/>
          </a:p>
          <a:p>
            <a:pPr algn="l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718890" y="3370236"/>
            <a:ext cx="54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2.   Beobachtung arbeitsmedizinisch Erkenntnis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718890" y="4693676"/>
            <a:ext cx="451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3.   Pädagogische Nachweis und Grundregel</a:t>
            </a:r>
          </a:p>
        </p:txBody>
      </p:sp>
    </p:spTree>
    <p:extLst>
      <p:ext uri="{BB962C8B-B14F-4D97-AF65-F5344CB8AC3E}">
        <p14:creationId xmlns:p14="http://schemas.microsoft.com/office/powerpoint/2010/main" val="108996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9" y="1963019"/>
            <a:ext cx="5164212" cy="425436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9715" y="581155"/>
            <a:ext cx="10390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2. Leistungsfähigkeit hat bestimmte Schwankungen und Rhythmen</a:t>
            </a:r>
            <a:r>
              <a:rPr lang="de-DE" sz="3600"/>
              <a:t> </a:t>
            </a:r>
          </a:p>
        </p:txBody>
      </p:sp>
      <p:cxnSp>
        <p:nvCxnSpPr>
          <p:cNvPr id="5" name="Gerade Verbindung mit Pfeil 4"/>
          <p:cNvCxnSpPr>
            <a:cxnSpLocks/>
          </p:cNvCxnSpPr>
          <p:nvPr/>
        </p:nvCxnSpPr>
        <p:spPr>
          <a:xfrm flipH="1">
            <a:off x="5090337" y="1963019"/>
            <a:ext cx="3588489" cy="70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cxnSpLocks/>
          </p:cNvCxnSpPr>
          <p:nvPr/>
        </p:nvCxnSpPr>
        <p:spPr>
          <a:xfrm flipV="1">
            <a:off x="2325872" y="3787849"/>
            <a:ext cx="3575198" cy="115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cxnSpLocks/>
          </p:cNvCxnSpPr>
          <p:nvPr/>
        </p:nvCxnSpPr>
        <p:spPr>
          <a:xfrm flipH="1">
            <a:off x="8014291" y="4651744"/>
            <a:ext cx="1196162" cy="81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</p:cNvCxnSpPr>
          <p:nvPr/>
        </p:nvCxnSpPr>
        <p:spPr>
          <a:xfrm>
            <a:off x="4683365" y="3175802"/>
            <a:ext cx="0" cy="231945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cxnSpLocks/>
          </p:cNvCxnSpPr>
          <p:nvPr/>
        </p:nvCxnSpPr>
        <p:spPr>
          <a:xfrm>
            <a:off x="5221196" y="2784401"/>
            <a:ext cx="0" cy="271086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8678826" y="1624124"/>
            <a:ext cx="213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Leistungshöhepunkt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097041" y="4360753"/>
            <a:ext cx="213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Leistungstiefpunkt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47215" y="4574764"/>
            <a:ext cx="213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Tagesdurchschnitt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901252" y="2671430"/>
            <a:ext cx="256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8-11 Uhr, ist die Beste Lern-und Auffassungszeit  </a:t>
            </a:r>
          </a:p>
        </p:txBody>
      </p:sp>
    </p:spTree>
    <p:extLst>
      <p:ext uri="{BB962C8B-B14F-4D97-AF65-F5344CB8AC3E}">
        <p14:creationId xmlns:p14="http://schemas.microsoft.com/office/powerpoint/2010/main" val="156987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59921" y="1318438"/>
            <a:ext cx="729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Bei einem abweichendem Rhythmus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059922" y="2403360"/>
            <a:ext cx="45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Entsteht: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44758" y="2803470"/>
            <a:ext cx="4436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Überforderung </a:t>
            </a:r>
          </a:p>
          <a:p>
            <a:pPr algn="l"/>
            <a:endParaRPr lang="de-DE" sz="2000"/>
          </a:p>
          <a:p>
            <a:pPr algn="l"/>
            <a:endParaRPr lang="de-DE" sz="2000"/>
          </a:p>
          <a:p>
            <a:pPr algn="l"/>
            <a:r>
              <a:rPr lang="de-DE" sz="2000"/>
              <a:t>Ermüdung </a:t>
            </a:r>
          </a:p>
          <a:p>
            <a:pPr algn="l"/>
            <a:endParaRPr lang="de-DE" sz="2000"/>
          </a:p>
          <a:p>
            <a:pPr algn="l"/>
            <a:endParaRPr lang="de-DE" sz="2000"/>
          </a:p>
          <a:p>
            <a:pPr algn="l"/>
            <a:r>
              <a:rPr lang="de-DE" sz="2000"/>
              <a:t>Erkältung </a:t>
            </a:r>
          </a:p>
        </p:txBody>
      </p:sp>
    </p:spTree>
    <p:extLst>
      <p:ext uri="{BB962C8B-B14F-4D97-AF65-F5344CB8AC3E}">
        <p14:creationId xmlns:p14="http://schemas.microsoft.com/office/powerpoint/2010/main" val="365718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gen 20"/>
          <p:cNvSpPr/>
          <p:nvPr/>
        </p:nvSpPr>
        <p:spPr>
          <a:xfrm>
            <a:off x="4122773" y="3043570"/>
            <a:ext cx="6124355" cy="3083443"/>
          </a:xfrm>
          <a:prstGeom prst="arc">
            <a:avLst>
              <a:gd name="adj1" fmla="val 10914111"/>
              <a:gd name="adj2" fmla="val 166044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>
            <a:cxnSpLocks/>
          </p:cNvCxnSpPr>
          <p:nvPr/>
        </p:nvCxnSpPr>
        <p:spPr>
          <a:xfrm flipH="1" flipV="1">
            <a:off x="4096186" y="2099930"/>
            <a:ext cx="26588" cy="265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cxnSpLocks/>
          </p:cNvCxnSpPr>
          <p:nvPr/>
        </p:nvCxnSpPr>
        <p:spPr>
          <a:xfrm>
            <a:off x="4122774" y="4758070"/>
            <a:ext cx="3758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cxnSpLocks/>
          </p:cNvCxnSpPr>
          <p:nvPr/>
        </p:nvCxnSpPr>
        <p:spPr>
          <a:xfrm>
            <a:off x="3535326" y="2806995"/>
            <a:ext cx="5874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cxnSpLocks/>
          </p:cNvCxnSpPr>
          <p:nvPr/>
        </p:nvCxnSpPr>
        <p:spPr>
          <a:xfrm>
            <a:off x="3535326" y="3318244"/>
            <a:ext cx="5874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cxnSpLocks/>
          </p:cNvCxnSpPr>
          <p:nvPr/>
        </p:nvCxnSpPr>
        <p:spPr>
          <a:xfrm>
            <a:off x="3535326" y="3829493"/>
            <a:ext cx="5874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cxnSpLocks/>
          </p:cNvCxnSpPr>
          <p:nvPr/>
        </p:nvCxnSpPr>
        <p:spPr>
          <a:xfrm>
            <a:off x="3535326" y="4340742"/>
            <a:ext cx="5874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cxnSpLocks/>
          </p:cNvCxnSpPr>
          <p:nvPr/>
        </p:nvCxnSpPr>
        <p:spPr>
          <a:xfrm flipV="1">
            <a:off x="4744779" y="4758071"/>
            <a:ext cx="0" cy="57149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cxnSpLocks/>
          </p:cNvCxnSpPr>
          <p:nvPr/>
        </p:nvCxnSpPr>
        <p:spPr>
          <a:xfrm flipV="1">
            <a:off x="5988785" y="4758071"/>
            <a:ext cx="0" cy="57149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cxnSpLocks/>
          </p:cNvCxnSpPr>
          <p:nvPr/>
        </p:nvCxnSpPr>
        <p:spPr>
          <a:xfrm flipV="1">
            <a:off x="7232791" y="4758071"/>
            <a:ext cx="0" cy="57149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3535325" y="2531873"/>
            <a:ext cx="1754372" cy="3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100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3535325" y="3043570"/>
            <a:ext cx="1459319" cy="38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75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535325" y="3543299"/>
            <a:ext cx="1459319" cy="38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50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3535325" y="4067397"/>
            <a:ext cx="1459319" cy="38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25</a:t>
            </a:r>
          </a:p>
        </p:txBody>
      </p:sp>
      <p:sp>
        <p:nvSpPr>
          <p:cNvPr id="71" name="Textfeld 70"/>
          <p:cNvSpPr txBox="1"/>
          <p:nvPr/>
        </p:nvSpPr>
        <p:spPr>
          <a:xfrm rot="10800000" flipV="1">
            <a:off x="2585040" y="1514627"/>
            <a:ext cx="365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de-DE"/>
              <a:t>Erholungseffekt in %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412511" y="4770626"/>
            <a:ext cx="124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5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5616653" y="4758070"/>
            <a:ext cx="124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10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6820795" y="4745514"/>
            <a:ext cx="124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15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8079426" y="4575608"/>
            <a:ext cx="163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Minuten 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040493" y="698853"/>
            <a:ext cx="492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Pausen</a:t>
            </a:r>
            <a:r>
              <a:rPr lang="de-DE"/>
              <a:t> 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1072556" y="271858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Mehrere Pausen sind besser als eine große 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1193507" y="466573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Kurze Pausen dürfen nicht zu lang sein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480801" y="850652"/>
            <a:ext cx="3153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Pausen, Erholung, Freizeit und Schlaf müssen in den richtigen Tagesrhythmus eingepasst werden, um auf Dauer eine gesunde Lebensführung und die optimale Leistungsfähigkeit zu gewährleisten </a:t>
            </a:r>
          </a:p>
        </p:txBody>
      </p:sp>
    </p:spTree>
    <p:extLst>
      <p:ext uri="{BB962C8B-B14F-4D97-AF65-F5344CB8AC3E}">
        <p14:creationId xmlns:p14="http://schemas.microsoft.com/office/powerpoint/2010/main" val="145796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7448" y="800100"/>
            <a:ext cx="1106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3.Pädagogische Hinweise und Grundregeln für den Ausbilder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06828" y="3056150"/>
            <a:ext cx="261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i="1"/>
              <a:t>Grundregeln</a:t>
            </a:r>
            <a:r>
              <a:rPr lang="de-DE"/>
              <a:t>: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42931" y="1685664"/>
            <a:ext cx="6951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Schaffung eines persönlichen Vertrauensverhältnisses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Positive Grundeinstellung bei jungen Menschen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Gewisses „Mitgehen“ der Jugend (Ansicht des Auszubildenen verstehen 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Erkennen und verstehen entwicklungsbedingter Schwierigkeiten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Sachliche Auseinandersetzung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Vorbildfunktion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Motivierung und Übertragung von Verantwortung </a:t>
            </a:r>
          </a:p>
        </p:txBody>
      </p:sp>
    </p:spTree>
    <p:extLst>
      <p:ext uri="{BB962C8B-B14F-4D97-AF65-F5344CB8AC3E}">
        <p14:creationId xmlns:p14="http://schemas.microsoft.com/office/powerpoint/2010/main" val="409151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53" y="1335895"/>
            <a:ext cx="6770944" cy="4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1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63256" y="823175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de-DE" sz="4000" u="sng"/>
              <a:t>Soziale und persönliche Entwicklung während der Ausbildung</a:t>
            </a:r>
            <a:r>
              <a:rPr lang="de-DE"/>
              <a:t>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4294967295"/>
          </p:nvPr>
        </p:nvSpPr>
        <p:spPr>
          <a:xfrm>
            <a:off x="898156" y="2485139"/>
            <a:ext cx="9766300" cy="3082925"/>
          </a:xfrm>
        </p:spPr>
        <p:txBody>
          <a:bodyPr>
            <a:normAutofit/>
          </a:bodyPr>
          <a:lstStyle/>
          <a:p>
            <a:r>
              <a:rPr lang="de-DE" sz="2000"/>
              <a:t>Entwicklungsaufgaben in der Ausbildung beschreiben entwicklungstypisches Verhalten, sowie Maßgebliche Umwelteinflüsse bei der Gestaltung.</a:t>
            </a:r>
          </a:p>
          <a:p>
            <a:r>
              <a:rPr lang="de-DE" sz="2000"/>
              <a:t>Bedeutung des Betriebes für die Sozialisation Auszubildender beschrieben.</a:t>
            </a:r>
          </a:p>
          <a:p>
            <a:r>
              <a:rPr lang="de-DE" sz="2000"/>
              <a:t>Kommunikationsprozesse fördern und gestalten.</a:t>
            </a:r>
          </a:p>
          <a:p>
            <a:r>
              <a:rPr lang="de-DE" sz="2000"/>
              <a:t>Konfliktsituationen rechtzeitig erkennen und vermeiden.</a:t>
            </a:r>
          </a:p>
          <a:p>
            <a:r>
              <a:rPr lang="de-DE" sz="2000"/>
              <a:t>Vermeidung von Ausbildungsabbrüchen </a:t>
            </a:r>
          </a:p>
        </p:txBody>
      </p:sp>
    </p:spTree>
    <p:extLst>
      <p:ext uri="{BB962C8B-B14F-4D97-AF65-F5344CB8AC3E}">
        <p14:creationId xmlns:p14="http://schemas.microsoft.com/office/powerpoint/2010/main" val="422704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90476" y="822915"/>
            <a:ext cx="8633120" cy="652353"/>
          </a:xfrm>
        </p:spPr>
        <p:txBody>
          <a:bodyPr>
            <a:normAutofit fontScale="90000"/>
          </a:bodyPr>
          <a:lstStyle/>
          <a:p>
            <a:r>
              <a:rPr lang="de-DE" sz="4000" u="sng"/>
              <a:t>Lebenssituation der Jugendlichen</a:t>
            </a:r>
            <a:r>
              <a:rPr lang="de-DE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890476" y="1900053"/>
            <a:ext cx="9483725" cy="4266831"/>
          </a:xfrm>
        </p:spPr>
        <p:txBody>
          <a:bodyPr/>
          <a:lstStyle/>
          <a:p>
            <a:r>
              <a:rPr lang="de-DE"/>
              <a:t>Die Umwelteinflüsse und Freizeitdauer, sowie Möglichkeiten ihrer Gestaltung sind im enormen Ausmaß gewachsen.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90476" y="2963826"/>
            <a:ext cx="1977656" cy="53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Familie </a:t>
            </a:r>
          </a:p>
        </p:txBody>
      </p:sp>
      <p:sp>
        <p:nvSpPr>
          <p:cNvPr id="5" name="Rechteck 4"/>
          <p:cNvSpPr/>
          <p:nvPr/>
        </p:nvSpPr>
        <p:spPr>
          <a:xfrm>
            <a:off x="890476" y="3767654"/>
            <a:ext cx="1977656" cy="53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Schule</a:t>
            </a:r>
          </a:p>
        </p:txBody>
      </p:sp>
      <p:sp>
        <p:nvSpPr>
          <p:cNvPr id="6" name="Rechteck 5"/>
          <p:cNvSpPr/>
          <p:nvPr/>
        </p:nvSpPr>
        <p:spPr>
          <a:xfrm>
            <a:off x="890476" y="4571482"/>
            <a:ext cx="1977656" cy="53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Betrieb </a:t>
            </a:r>
          </a:p>
        </p:txBody>
      </p:sp>
      <p:sp>
        <p:nvSpPr>
          <p:cNvPr id="7" name="Rechteck 6"/>
          <p:cNvSpPr/>
          <p:nvPr/>
        </p:nvSpPr>
        <p:spPr>
          <a:xfrm>
            <a:off x="890476" y="5375310"/>
            <a:ext cx="1977656" cy="53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Freundeskreis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218208" y="3465162"/>
            <a:ext cx="1977656" cy="53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Medien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4218208" y="4683116"/>
            <a:ext cx="1977656" cy="53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Freizeit </a:t>
            </a:r>
          </a:p>
        </p:txBody>
      </p:sp>
      <p:sp>
        <p:nvSpPr>
          <p:cNvPr id="15" name="Rechteck 14"/>
          <p:cNvSpPr/>
          <p:nvPr/>
        </p:nvSpPr>
        <p:spPr>
          <a:xfrm>
            <a:off x="7685205" y="3682861"/>
            <a:ext cx="2169560" cy="12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Beeinflussen das Lernen</a:t>
            </a:r>
          </a:p>
        </p:txBody>
      </p:sp>
      <p:cxnSp>
        <p:nvCxnSpPr>
          <p:cNvPr id="16" name="Gerade Verbindung mit Pfeil 15"/>
          <p:cNvCxnSpPr>
            <a:cxnSpLocks/>
          </p:cNvCxnSpPr>
          <p:nvPr/>
        </p:nvCxnSpPr>
        <p:spPr>
          <a:xfrm>
            <a:off x="2971087" y="2992933"/>
            <a:ext cx="4614532" cy="68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cxnSpLocks/>
          </p:cNvCxnSpPr>
          <p:nvPr/>
        </p:nvCxnSpPr>
        <p:spPr>
          <a:xfrm flipV="1">
            <a:off x="2971087" y="4935897"/>
            <a:ext cx="4614532" cy="965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5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2105" y="850605"/>
            <a:ext cx="894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Wirtschaftliche und soziale Situation der </a:t>
            </a:r>
            <a:r>
              <a:rPr lang="de-DE" sz="3600" u="sng">
                <a:solidFill>
                  <a:schemeClr val="accent5"/>
                </a:solidFill>
              </a:rPr>
              <a:t>Familie</a:t>
            </a:r>
            <a:r>
              <a:rPr lang="de-DE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97443" y="1913861"/>
            <a:ext cx="104331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/>
              <a:t>Dies beeinhaltet Bedingungen, innerhalb derer sich die Jugendlichen entwickeln können                      ( Sozialisationsbedingungen) </a:t>
            </a:r>
          </a:p>
          <a:p>
            <a:pPr algn="l"/>
            <a:endParaRPr lang="de-DE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/>
              <a:t>z. B.  </a:t>
            </a:r>
            <a:r>
              <a:rPr lang="de-DE" sz="2000">
                <a:sym typeface="Wingdings" pitchFamily="2" charset="2"/>
              </a:rPr>
              <a:t> Erziehung durch beide Elternteile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>
              <a:sym typeface="Wingdings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>
                <a:sym typeface="Wingdings" pitchFamily="2" charset="2"/>
              </a:rPr>
              <a:t>          Vorhandensein von Geschwister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>
              <a:sym typeface="Wingdings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>
                <a:sym typeface="Wingdings" pitchFamily="2" charset="2"/>
              </a:rPr>
              <a:t>          berufliche Situation der Eltern , Arbeitslosigkeit oder Beschäftigung</a:t>
            </a:r>
          </a:p>
          <a:p>
            <a:pPr algn="l"/>
            <a:endParaRPr lang="de-DE" sz="2000">
              <a:sym typeface="Wingdings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>
                <a:sym typeface="Wingdings" pitchFamily="2" charset="2"/>
              </a:rPr>
              <a:t>          Vorbildfunktion der Eltern 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31648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48047" y="837314"/>
            <a:ext cx="980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Freudesgruppen</a:t>
            </a:r>
            <a:r>
              <a:rPr lang="de-DE" sz="360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50605" y="1568959"/>
            <a:ext cx="9981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Dies sind Zusammenschlüsse zweier oder mehreren Personen, die sich gegenseitig beeinflussen.</a:t>
            </a:r>
          </a:p>
          <a:p>
            <a:pPr algn="l"/>
            <a:endParaRPr lang="de-DE" sz="2000"/>
          </a:p>
          <a:p>
            <a:pPr algn="l"/>
            <a:r>
              <a:rPr lang="de-DE" sz="2000"/>
              <a:t>Typische Eigenschaften sind 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09314" y="2584622"/>
            <a:ext cx="6180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 Gemeinsames Gruppenziel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 Gruppennormen  ( Verhaltensmuster 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 Gruppemstruktur ( Aufgaben und Rollenzuweisung 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 Gruppenbeziehung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50605" y="5193185"/>
            <a:ext cx="998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Diese Freundesgruppen/Jugendgruppen tragen zur Loslösung des Elternhauses bei. Sie können sich negative oder positive auf den Jugendlichen auswirken.</a:t>
            </a:r>
          </a:p>
        </p:txBody>
      </p:sp>
      <p:pic>
        <p:nvPicPr>
          <p:cNvPr id="8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2616657"/>
            <a:ext cx="4173279" cy="23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0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7150" y="757571"/>
            <a:ext cx="4346059" cy="65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Medien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89837" y="1581593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Werbung, Filme, Fernsehen, Internet, Computerspiele, …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89837" y="3390518"/>
            <a:ext cx="684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Sind Reizflüsse die zum Nachlass der Konzentrationsfähigkeit führen </a:t>
            </a:r>
          </a:p>
        </p:txBody>
      </p:sp>
      <p:sp>
        <p:nvSpPr>
          <p:cNvPr id="5" name="Pfeil nach unten 4"/>
          <p:cNvSpPr/>
          <p:nvPr/>
        </p:nvSpPr>
        <p:spPr>
          <a:xfrm>
            <a:off x="3655419" y="2154482"/>
            <a:ext cx="444760" cy="106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33589" y="5314862"/>
            <a:ext cx="882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Im Betrieb werden soziale Beziehungen zu Ausbilder und Kollegen geprägt . </a:t>
            </a:r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165" y="898801"/>
            <a:ext cx="2039271" cy="136558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27150" y="4271183"/>
            <a:ext cx="4346059" cy="65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Betrieb </a:t>
            </a:r>
          </a:p>
        </p:txBody>
      </p:sp>
    </p:spTree>
    <p:extLst>
      <p:ext uri="{BB962C8B-B14F-4D97-AF65-F5344CB8AC3E}">
        <p14:creationId xmlns:p14="http://schemas.microsoft.com/office/powerpoint/2010/main" val="293324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7152" y="877186"/>
            <a:ext cx="556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Grundzusammenhänge</a:t>
            </a:r>
            <a:r>
              <a:rPr lang="de-DE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9966" y="1643134"/>
            <a:ext cx="996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/>
              <a:t>Handeln und verhandeln als Funktion von Person und Umwelt</a:t>
            </a:r>
            <a:r>
              <a:rPr lang="de-DE" sz="2000"/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49967" y="2514600"/>
            <a:ext cx="4439092" cy="293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Jede Person ist ein Individuum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 Erst Verwirklichung durch Kontakt mit ihrer Umwelt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/>
              <a:t> Das Verhalten prägt sich durch kognitive, motorische, affektive Reaktionen und Bewegungen.</a:t>
            </a:r>
          </a:p>
          <a:p>
            <a:pPr algn="l"/>
            <a:endParaRPr lang="de-DE" sz="2000"/>
          </a:p>
        </p:txBody>
      </p:sp>
      <p:sp>
        <p:nvSpPr>
          <p:cNvPr id="5" name="Diagonal liegende Ecken des Rechtecks schneiden 4"/>
          <p:cNvSpPr/>
          <p:nvPr/>
        </p:nvSpPr>
        <p:spPr>
          <a:xfrm>
            <a:off x="5651204" y="2514600"/>
            <a:ext cx="1565645" cy="3827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Person</a:t>
            </a:r>
          </a:p>
        </p:txBody>
      </p:sp>
      <p:sp>
        <p:nvSpPr>
          <p:cNvPr id="8" name="Diagonal liegende Ecken des Rechtecks schneiden 7"/>
          <p:cNvSpPr/>
          <p:nvPr/>
        </p:nvSpPr>
        <p:spPr>
          <a:xfrm>
            <a:off x="9338929" y="2514600"/>
            <a:ext cx="1565645" cy="3827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Umwelt </a:t>
            </a:r>
          </a:p>
        </p:txBody>
      </p:sp>
      <p:sp>
        <p:nvSpPr>
          <p:cNvPr id="9" name="Diagonal liegende Ecken des Rechtecks schneiden 8"/>
          <p:cNvSpPr/>
          <p:nvPr/>
        </p:nvSpPr>
        <p:spPr>
          <a:xfrm>
            <a:off x="7495954" y="3599121"/>
            <a:ext cx="1565645" cy="3827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Verhalten </a:t>
            </a:r>
          </a:p>
        </p:txBody>
      </p:sp>
      <p:sp>
        <p:nvSpPr>
          <p:cNvPr id="10" name="Diagonal liegende Ecken des Rechtecks schneiden 9"/>
          <p:cNvSpPr/>
          <p:nvPr/>
        </p:nvSpPr>
        <p:spPr>
          <a:xfrm>
            <a:off x="7495952" y="4848446"/>
            <a:ext cx="1565645" cy="3827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Handeln</a:t>
            </a:r>
          </a:p>
        </p:txBody>
      </p: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7295264" y="2732567"/>
            <a:ext cx="1967023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cxnSpLocks/>
            <a:endCxn id="9" idx="3"/>
          </p:cNvCxnSpPr>
          <p:nvPr/>
        </p:nvCxnSpPr>
        <p:spPr>
          <a:xfrm>
            <a:off x="8278776" y="2732567"/>
            <a:ext cx="1" cy="866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cxnSpLocks/>
            <a:endCxn id="10" idx="3"/>
          </p:cNvCxnSpPr>
          <p:nvPr/>
        </p:nvCxnSpPr>
        <p:spPr>
          <a:xfrm flipH="1">
            <a:off x="8278775" y="3955311"/>
            <a:ext cx="2" cy="893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6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79674" y="837316"/>
            <a:ext cx="772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Begriff und Faktoren der Entwicklung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09453" y="1687919"/>
            <a:ext cx="967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Entwicklung kann in der Berufsausbildung in verschiedene Abschnitt eingeteilt werden.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09452" y="2472070"/>
            <a:ext cx="5805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Ca. 10 – 13 Jahren </a:t>
            </a:r>
            <a:r>
              <a:rPr lang="de-DE" sz="2000">
                <a:sym typeface="Wingdings" pitchFamily="2" charset="2"/>
              </a:rPr>
              <a:t> frühere Adoleszenz </a:t>
            </a:r>
            <a:endParaRPr lang="de-DE" sz="2000"/>
          </a:p>
          <a:p>
            <a:pPr algn="l"/>
            <a:endParaRPr lang="de-DE" sz="2000"/>
          </a:p>
          <a:p>
            <a:pPr algn="l"/>
            <a:r>
              <a:rPr lang="de-DE" sz="2000"/>
              <a:t>Ca. 14 – 16 Jahren </a:t>
            </a:r>
            <a:r>
              <a:rPr lang="de-DE" sz="2000">
                <a:sym typeface="Wingdings" pitchFamily="2" charset="2"/>
              </a:rPr>
              <a:t> mittlere Adoleszenz </a:t>
            </a:r>
            <a:endParaRPr lang="de-DE" sz="2000"/>
          </a:p>
          <a:p>
            <a:pPr algn="l"/>
            <a:endParaRPr lang="de-DE" sz="2000"/>
          </a:p>
          <a:p>
            <a:pPr algn="l"/>
            <a:r>
              <a:rPr lang="de-DE" sz="2000"/>
              <a:t>Ca. 17 – 21 Jahren  </a:t>
            </a:r>
            <a:r>
              <a:rPr lang="de-DE" sz="2000">
                <a:sym typeface="Wingdings" pitchFamily="2" charset="2"/>
              </a:rPr>
              <a:t> spätere Adoleszenz </a:t>
            </a:r>
            <a:endParaRPr lang="de-DE" sz="2000"/>
          </a:p>
        </p:txBody>
      </p:sp>
      <p:sp>
        <p:nvSpPr>
          <p:cNvPr id="7" name="Gleich 6"/>
          <p:cNvSpPr/>
          <p:nvPr/>
        </p:nvSpPr>
        <p:spPr>
          <a:xfrm>
            <a:off x="6047267" y="2760179"/>
            <a:ext cx="1446028" cy="90110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442251" y="2760179"/>
            <a:ext cx="244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>
                <a:solidFill>
                  <a:schemeClr val="accent5"/>
                </a:solidFill>
              </a:rPr>
              <a:t>Phasen  des Erwachsen werdens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79674" y="4377057"/>
            <a:ext cx="544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Faktoren der Entwicklung</a:t>
            </a:r>
            <a:r>
              <a:rPr lang="de-DE"/>
              <a:t>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09452" y="5297159"/>
            <a:ext cx="9500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/>
              <a:t>Erbanlagen,  Umwelteinflüsse, der </a:t>
            </a:r>
            <a:r>
              <a:rPr lang="de-DE" sz="2000">
                <a:solidFill>
                  <a:schemeClr val="accent5"/>
                </a:solidFill>
              </a:rPr>
              <a:t>Reifungsprozesse</a:t>
            </a:r>
            <a:r>
              <a:rPr lang="de-DE" sz="2000"/>
              <a:t>, lernen, aktive Selbststeuerung  des Einzelnen sind der </a:t>
            </a:r>
            <a:r>
              <a:rPr lang="de-DE" sz="2000">
                <a:solidFill>
                  <a:schemeClr val="accent5"/>
                </a:solidFill>
              </a:rPr>
              <a:t>Aufbau einer Persönlichkeit</a:t>
            </a:r>
            <a:r>
              <a:rPr lang="de-DE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20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7593" y="1761175"/>
            <a:ext cx="530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>
                <a:solidFill>
                  <a:schemeClr val="accent5"/>
                </a:solidFill>
              </a:rPr>
              <a:t>Reifungsprozess</a:t>
            </a:r>
            <a:r>
              <a:rPr lang="de-DE" sz="2800"/>
              <a:t>/ Entwicklung </a:t>
            </a:r>
          </a:p>
        </p:txBody>
      </p:sp>
      <p:cxnSp>
        <p:nvCxnSpPr>
          <p:cNvPr id="3" name="Gerade Verbindung mit Pfeil 2"/>
          <p:cNvCxnSpPr>
            <a:cxnSpLocks/>
          </p:cNvCxnSpPr>
          <p:nvPr/>
        </p:nvCxnSpPr>
        <p:spPr>
          <a:xfrm>
            <a:off x="3867593" y="2355918"/>
            <a:ext cx="4319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372639" y="2527891"/>
            <a:ext cx="431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/>
              <a:t>1         2         3         4         5         6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26441" y="3384215"/>
            <a:ext cx="3960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de-DE"/>
              <a:t>Körperliche Entwicklung </a:t>
            </a:r>
          </a:p>
          <a:p>
            <a:pPr marL="342900" indent="-342900" algn="l">
              <a:buAutoNum type="arabicPeriod"/>
            </a:pPr>
            <a:r>
              <a:rPr lang="de-DE"/>
              <a:t>Körperbild</a:t>
            </a:r>
          </a:p>
          <a:p>
            <a:pPr marL="342900" indent="-342900" algn="l">
              <a:buAutoNum type="arabicPeriod"/>
            </a:pPr>
            <a:r>
              <a:rPr lang="de-DE"/>
              <a:t>Änderung der Beziehung </a:t>
            </a:r>
          </a:p>
          <a:p>
            <a:pPr marL="342900" indent="-342900" algn="l">
              <a:buAutoNum type="arabicPeriod"/>
            </a:pPr>
            <a:r>
              <a:rPr lang="de-DE"/>
              <a:t>Gefühlswechsel </a:t>
            </a:r>
          </a:p>
          <a:p>
            <a:pPr marL="342900" indent="-342900" algn="l">
              <a:buAutoNum type="arabicPeriod"/>
            </a:pPr>
            <a:r>
              <a:rPr lang="de-DE"/>
              <a:t>Soziale Kontakte </a:t>
            </a:r>
          </a:p>
          <a:p>
            <a:pPr marL="342900" indent="-342900" algn="l">
              <a:buAutoNum type="arabicPeriod"/>
            </a:pPr>
            <a:r>
              <a:rPr lang="de-DE"/>
              <a:t>Neue Ideale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39803" y="632437"/>
            <a:ext cx="487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u="sng"/>
              <a:t>Entwicklungserscheinung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885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Breitbild</PresentationFormat>
  <Paragraphs>132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Organisch</vt:lpstr>
      <vt:lpstr>Guten Abend </vt:lpstr>
      <vt:lpstr>Soziale und persönliche Entwicklung während der Ausbildung </vt:lpstr>
      <vt:lpstr>Lebenssituation der Jugendlichen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7</cp:revision>
  <dcterms:modified xsi:type="dcterms:W3CDTF">2016-04-13T17:33:56Z</dcterms:modified>
</cp:coreProperties>
</file>