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60" r:id="rId3"/>
    <p:sldId id="286" r:id="rId4"/>
    <p:sldId id="318" r:id="rId5"/>
    <p:sldId id="257" r:id="rId6"/>
    <p:sldId id="258" r:id="rId7"/>
    <p:sldId id="261" r:id="rId8"/>
    <p:sldId id="275" r:id="rId9"/>
    <p:sldId id="276" r:id="rId10"/>
    <p:sldId id="277" r:id="rId11"/>
    <p:sldId id="279" r:id="rId12"/>
    <p:sldId id="280" r:id="rId13"/>
    <p:sldId id="281" r:id="rId14"/>
    <p:sldId id="282" r:id="rId15"/>
    <p:sldId id="283" r:id="rId16"/>
    <p:sldId id="284" r:id="rId17"/>
    <p:sldId id="285" r:id="rId18"/>
    <p:sldId id="287" r:id="rId19"/>
    <p:sldId id="300" r:id="rId20"/>
    <p:sldId id="301" r:id="rId21"/>
    <p:sldId id="302" r:id="rId22"/>
    <p:sldId id="303" r:id="rId23"/>
    <p:sldId id="304" r:id="rId24"/>
    <p:sldId id="306" r:id="rId25"/>
    <p:sldId id="307" r:id="rId26"/>
    <p:sldId id="309" r:id="rId27"/>
    <p:sldId id="310" r:id="rId28"/>
    <p:sldId id="299" r:id="rId29"/>
    <p:sldId id="315" r:id="rId30"/>
    <p:sldId id="316" r:id="rId31"/>
    <p:sldId id="31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7D070-7610-41C6-88CB-65D6634544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3A5C1C5B-E7C6-4EDF-AF78-3169173539B7}">
      <dgm:prSet/>
      <dgm:spPr/>
      <dgm:t>
        <a:bodyPr/>
        <a:lstStyle/>
        <a:p>
          <a:pPr rtl="0"/>
          <a:r>
            <a:rPr lang="de-DE" dirty="0">
              <a:solidFill>
                <a:schemeClr val="tx1"/>
              </a:solidFill>
            </a:rPr>
            <a:t>Jugendlichen müssen Pausen in angemessener Zeit gewehrt werden.</a:t>
          </a:r>
        </a:p>
      </dgm:t>
    </dgm:pt>
    <dgm:pt modelId="{E0982847-5505-42D5-905A-D593CCA7C64B}" type="parTrans" cxnId="{5C249927-0FAC-414A-895D-E840D5CCFAC4}">
      <dgm:prSet/>
      <dgm:spPr/>
      <dgm:t>
        <a:bodyPr/>
        <a:lstStyle/>
        <a:p>
          <a:endParaRPr lang="de-DE"/>
        </a:p>
      </dgm:t>
    </dgm:pt>
    <dgm:pt modelId="{117FE4EA-4BE9-46EB-9D25-176BA310CD41}" type="sibTrans" cxnId="{5C249927-0FAC-414A-895D-E840D5CCFAC4}">
      <dgm:prSet/>
      <dgm:spPr/>
      <dgm:t>
        <a:bodyPr/>
        <a:lstStyle/>
        <a:p>
          <a:endParaRPr lang="de-DE"/>
        </a:p>
      </dgm:t>
    </dgm:pt>
    <dgm:pt modelId="{18D68900-BFB8-41D0-9F3C-37DF38ACB8FF}">
      <dgm:prSet/>
      <dgm:spPr/>
      <dgm:t>
        <a:bodyPr/>
        <a:lstStyle/>
        <a:p>
          <a:pPr rtl="0"/>
          <a:r>
            <a:rPr lang="de-DE" dirty="0">
              <a:solidFill>
                <a:schemeClr val="tx1"/>
              </a:solidFill>
            </a:rPr>
            <a:t>Ruhepause gilt nur bei min </a:t>
          </a:r>
          <a:r>
            <a:rPr lang="de-DE" b="1" dirty="0">
              <a:solidFill>
                <a:schemeClr val="tx1"/>
              </a:solidFill>
            </a:rPr>
            <a:t>15</a:t>
          </a:r>
          <a:r>
            <a:rPr lang="de-DE" dirty="0">
              <a:solidFill>
                <a:schemeClr val="tx1"/>
              </a:solidFill>
            </a:rPr>
            <a:t> </a:t>
          </a:r>
          <a:r>
            <a:rPr lang="de-DE" b="1" dirty="0">
              <a:solidFill>
                <a:schemeClr val="tx1"/>
              </a:solidFill>
            </a:rPr>
            <a:t>Minuten</a:t>
          </a:r>
          <a:r>
            <a:rPr lang="de-DE" dirty="0">
              <a:solidFill>
                <a:schemeClr val="tx1"/>
              </a:solidFill>
            </a:rPr>
            <a:t> ohne Unterbrechung</a:t>
          </a:r>
        </a:p>
      </dgm:t>
    </dgm:pt>
    <dgm:pt modelId="{A1434D5C-D056-44EA-A629-2B61736FA814}" type="parTrans" cxnId="{D5747198-0BFA-48B6-B081-AA4996E02CB7}">
      <dgm:prSet/>
      <dgm:spPr/>
      <dgm:t>
        <a:bodyPr/>
        <a:lstStyle/>
        <a:p>
          <a:endParaRPr lang="de-DE"/>
        </a:p>
      </dgm:t>
    </dgm:pt>
    <dgm:pt modelId="{7D8D4E49-C2E9-471B-9BF7-9CEF997D3655}" type="sibTrans" cxnId="{D5747198-0BFA-48B6-B081-AA4996E02CB7}">
      <dgm:prSet/>
      <dgm:spPr/>
      <dgm:t>
        <a:bodyPr/>
        <a:lstStyle/>
        <a:p>
          <a:endParaRPr lang="de-DE"/>
        </a:p>
      </dgm:t>
    </dgm:pt>
    <dgm:pt modelId="{5E161CCF-DC47-435A-8C6B-B505084EAB4C}">
      <dgm:prSet/>
      <dgm:spPr/>
      <dgm:t>
        <a:bodyPr/>
        <a:lstStyle/>
        <a:p>
          <a:pPr rtl="0"/>
          <a:r>
            <a:rPr lang="de-DE" dirty="0">
              <a:solidFill>
                <a:schemeClr val="tx1"/>
              </a:solidFill>
            </a:rPr>
            <a:t>Frühestens </a:t>
          </a:r>
          <a:r>
            <a:rPr lang="de-DE" b="1" dirty="0">
              <a:solidFill>
                <a:schemeClr val="tx1"/>
              </a:solidFill>
            </a:rPr>
            <a:t>1</a:t>
          </a:r>
          <a:r>
            <a:rPr lang="de-DE" dirty="0">
              <a:solidFill>
                <a:schemeClr val="tx1"/>
              </a:solidFill>
            </a:rPr>
            <a:t> </a:t>
          </a:r>
          <a:r>
            <a:rPr lang="de-DE" b="1" dirty="0">
              <a:solidFill>
                <a:schemeClr val="tx1"/>
              </a:solidFill>
            </a:rPr>
            <a:t>Stunde</a:t>
          </a:r>
          <a:r>
            <a:rPr lang="de-DE" dirty="0">
              <a:solidFill>
                <a:schemeClr val="tx1"/>
              </a:solidFill>
            </a:rPr>
            <a:t> nach Arbeitsbeginn</a:t>
          </a:r>
        </a:p>
      </dgm:t>
    </dgm:pt>
    <dgm:pt modelId="{3D797124-7663-45BF-9843-A88CEC9A1DF8}" type="parTrans" cxnId="{F6EC488E-A818-4BC8-A1EA-B14F5321D303}">
      <dgm:prSet/>
      <dgm:spPr/>
      <dgm:t>
        <a:bodyPr/>
        <a:lstStyle/>
        <a:p>
          <a:endParaRPr lang="de-DE"/>
        </a:p>
      </dgm:t>
    </dgm:pt>
    <dgm:pt modelId="{2D34E488-00A0-4D20-8FC6-4EB2B2089417}" type="sibTrans" cxnId="{F6EC488E-A818-4BC8-A1EA-B14F5321D303}">
      <dgm:prSet/>
      <dgm:spPr/>
      <dgm:t>
        <a:bodyPr/>
        <a:lstStyle/>
        <a:p>
          <a:endParaRPr lang="de-DE"/>
        </a:p>
      </dgm:t>
    </dgm:pt>
    <dgm:pt modelId="{6C8ABDDC-B764-451A-B744-78B3D5EEFAD6}">
      <dgm:prSet/>
      <dgm:spPr/>
      <dgm:t>
        <a:bodyPr/>
        <a:lstStyle/>
        <a:p>
          <a:pPr rtl="0"/>
          <a:r>
            <a:rPr lang="de-DE" dirty="0">
              <a:solidFill>
                <a:schemeClr val="tx1"/>
              </a:solidFill>
            </a:rPr>
            <a:t>Und spätestens </a:t>
          </a:r>
          <a:r>
            <a:rPr lang="de-DE" b="1" dirty="0">
              <a:solidFill>
                <a:schemeClr val="tx1"/>
              </a:solidFill>
            </a:rPr>
            <a:t>1</a:t>
          </a:r>
          <a:r>
            <a:rPr lang="de-DE" dirty="0">
              <a:solidFill>
                <a:schemeClr val="tx1"/>
              </a:solidFill>
            </a:rPr>
            <a:t> </a:t>
          </a:r>
          <a:r>
            <a:rPr lang="de-DE" b="1" dirty="0">
              <a:solidFill>
                <a:schemeClr val="tx1"/>
              </a:solidFill>
            </a:rPr>
            <a:t>Stunde</a:t>
          </a:r>
          <a:r>
            <a:rPr lang="de-DE" dirty="0">
              <a:solidFill>
                <a:schemeClr val="tx1"/>
              </a:solidFill>
            </a:rPr>
            <a:t> vor Arbeitsende</a:t>
          </a:r>
        </a:p>
      </dgm:t>
    </dgm:pt>
    <dgm:pt modelId="{59A9DAE7-F90C-4032-AB94-557B2424E5CC}" type="parTrans" cxnId="{8900615E-CB90-4225-B644-62B1AECD0CEB}">
      <dgm:prSet/>
      <dgm:spPr/>
      <dgm:t>
        <a:bodyPr/>
        <a:lstStyle/>
        <a:p>
          <a:endParaRPr lang="de-DE"/>
        </a:p>
      </dgm:t>
    </dgm:pt>
    <dgm:pt modelId="{6669F603-B2CA-4612-950D-DF8EF0A57A6B}" type="sibTrans" cxnId="{8900615E-CB90-4225-B644-62B1AECD0CEB}">
      <dgm:prSet/>
      <dgm:spPr/>
      <dgm:t>
        <a:bodyPr/>
        <a:lstStyle/>
        <a:p>
          <a:endParaRPr lang="de-DE"/>
        </a:p>
      </dgm:t>
    </dgm:pt>
    <dgm:pt modelId="{68578D59-61BB-40F7-8E31-D3A0874D5A20}">
      <dgm:prSet/>
      <dgm:spPr/>
      <dgm:t>
        <a:bodyPr/>
        <a:lstStyle/>
        <a:p>
          <a:pPr rtl="0"/>
          <a:r>
            <a:rPr lang="de-DE" dirty="0">
              <a:solidFill>
                <a:schemeClr val="tx1"/>
              </a:solidFill>
            </a:rPr>
            <a:t>Länger als </a:t>
          </a:r>
          <a:r>
            <a:rPr lang="de-DE" b="1" dirty="0">
              <a:solidFill>
                <a:schemeClr val="tx1"/>
              </a:solidFill>
            </a:rPr>
            <a:t>4,5 Stunden</a:t>
          </a:r>
          <a:r>
            <a:rPr lang="de-DE" dirty="0">
              <a:solidFill>
                <a:schemeClr val="tx1"/>
              </a:solidFill>
            </a:rPr>
            <a:t> nicht ohne Pause arbeiten</a:t>
          </a:r>
        </a:p>
      </dgm:t>
    </dgm:pt>
    <dgm:pt modelId="{E97743EB-1E50-4445-B341-1CCFC5C43299}" type="parTrans" cxnId="{CCF912B0-93E0-452C-A84C-6A4DBC91F633}">
      <dgm:prSet/>
      <dgm:spPr/>
      <dgm:t>
        <a:bodyPr/>
        <a:lstStyle/>
        <a:p>
          <a:endParaRPr lang="de-DE"/>
        </a:p>
      </dgm:t>
    </dgm:pt>
    <dgm:pt modelId="{E5858770-B170-4E71-85BC-CA9AAE53BC9B}" type="sibTrans" cxnId="{CCF912B0-93E0-452C-A84C-6A4DBC91F633}">
      <dgm:prSet/>
      <dgm:spPr/>
      <dgm:t>
        <a:bodyPr/>
        <a:lstStyle/>
        <a:p>
          <a:endParaRPr lang="de-DE"/>
        </a:p>
      </dgm:t>
    </dgm:pt>
    <dgm:pt modelId="{76324145-22BC-45F8-BF65-04422572F319}">
      <dgm:prSet/>
      <dgm:spPr/>
      <dgm:t>
        <a:bodyPr/>
        <a:lstStyle/>
        <a:p>
          <a:pPr rtl="0"/>
          <a:r>
            <a:rPr lang="de-DE" dirty="0">
              <a:solidFill>
                <a:schemeClr val="tx1"/>
              </a:solidFill>
            </a:rPr>
            <a:t>Der Aufenthalt in Arbeitsräumen nur, wenn in diesen Räumen das Arbeiten eingestellt ist und die Erholung nicht beeinträchtigt ist.</a:t>
          </a:r>
        </a:p>
      </dgm:t>
    </dgm:pt>
    <dgm:pt modelId="{415D16D1-EF08-4CE1-AEAF-904F1DECCFFC}" type="parTrans" cxnId="{8130F7FD-A6D4-4816-A589-F6D6E660BA31}">
      <dgm:prSet/>
      <dgm:spPr/>
      <dgm:t>
        <a:bodyPr/>
        <a:lstStyle/>
        <a:p>
          <a:endParaRPr lang="de-DE"/>
        </a:p>
      </dgm:t>
    </dgm:pt>
    <dgm:pt modelId="{C267D94A-F59A-4D81-97EB-37C7F9997C02}" type="sibTrans" cxnId="{8130F7FD-A6D4-4816-A589-F6D6E660BA31}">
      <dgm:prSet/>
      <dgm:spPr/>
      <dgm:t>
        <a:bodyPr/>
        <a:lstStyle/>
        <a:p>
          <a:endParaRPr lang="de-DE"/>
        </a:p>
      </dgm:t>
    </dgm:pt>
    <dgm:pt modelId="{972F5C44-4AAD-48FF-9285-AAFA896ACEB6}" type="pres">
      <dgm:prSet presAssocID="{B237D070-7610-41C6-88CB-65D6634544AF}" presName="linear" presStyleCnt="0">
        <dgm:presLayoutVars>
          <dgm:animLvl val="lvl"/>
          <dgm:resizeHandles val="exact"/>
        </dgm:presLayoutVars>
      </dgm:prSet>
      <dgm:spPr/>
      <dgm:t>
        <a:bodyPr/>
        <a:lstStyle/>
        <a:p>
          <a:endParaRPr lang="de-DE"/>
        </a:p>
      </dgm:t>
    </dgm:pt>
    <dgm:pt modelId="{8F75585C-05D2-48B9-ADC9-B31420FA85B1}" type="pres">
      <dgm:prSet presAssocID="{3A5C1C5B-E7C6-4EDF-AF78-3169173539B7}" presName="parentText" presStyleLbl="node1" presStyleIdx="0" presStyleCnt="6">
        <dgm:presLayoutVars>
          <dgm:chMax val="0"/>
          <dgm:bulletEnabled val="1"/>
        </dgm:presLayoutVars>
      </dgm:prSet>
      <dgm:spPr>
        <a:prstGeom prst="roundRect">
          <a:avLst/>
        </a:prstGeom>
      </dgm:spPr>
      <dgm:t>
        <a:bodyPr/>
        <a:lstStyle/>
        <a:p>
          <a:endParaRPr lang="de-DE"/>
        </a:p>
      </dgm:t>
    </dgm:pt>
    <dgm:pt modelId="{30A3B578-547D-48A9-8F6D-B9E3D1652EFE}" type="pres">
      <dgm:prSet presAssocID="{117FE4EA-4BE9-46EB-9D25-176BA310CD41}" presName="spacer" presStyleCnt="0"/>
      <dgm:spPr/>
    </dgm:pt>
    <dgm:pt modelId="{47A047C7-1972-49F3-8CBB-D0941197DAC9}" type="pres">
      <dgm:prSet presAssocID="{18D68900-BFB8-41D0-9F3C-37DF38ACB8FF}" presName="parentText" presStyleLbl="node1" presStyleIdx="1" presStyleCnt="6">
        <dgm:presLayoutVars>
          <dgm:chMax val="0"/>
          <dgm:bulletEnabled val="1"/>
        </dgm:presLayoutVars>
      </dgm:prSet>
      <dgm:spPr/>
      <dgm:t>
        <a:bodyPr/>
        <a:lstStyle/>
        <a:p>
          <a:endParaRPr lang="de-DE"/>
        </a:p>
      </dgm:t>
    </dgm:pt>
    <dgm:pt modelId="{752F0A05-A050-403B-959B-52BDB31E55F5}" type="pres">
      <dgm:prSet presAssocID="{7D8D4E49-C2E9-471B-9BF7-9CEF997D3655}" presName="spacer" presStyleCnt="0"/>
      <dgm:spPr/>
    </dgm:pt>
    <dgm:pt modelId="{19C607CF-CEF3-42A5-9FF8-AD179FD9D67F}" type="pres">
      <dgm:prSet presAssocID="{5E161CCF-DC47-435A-8C6B-B505084EAB4C}" presName="parentText" presStyleLbl="node1" presStyleIdx="2" presStyleCnt="6">
        <dgm:presLayoutVars>
          <dgm:chMax val="0"/>
          <dgm:bulletEnabled val="1"/>
        </dgm:presLayoutVars>
      </dgm:prSet>
      <dgm:spPr/>
      <dgm:t>
        <a:bodyPr/>
        <a:lstStyle/>
        <a:p>
          <a:endParaRPr lang="de-DE"/>
        </a:p>
      </dgm:t>
    </dgm:pt>
    <dgm:pt modelId="{9EED1602-2B8D-4A72-AC69-373FC7BEBC25}" type="pres">
      <dgm:prSet presAssocID="{2D34E488-00A0-4D20-8FC6-4EB2B2089417}" presName="spacer" presStyleCnt="0"/>
      <dgm:spPr/>
    </dgm:pt>
    <dgm:pt modelId="{D36A6B27-BF9B-4B88-B97C-36B05CAC09DA}" type="pres">
      <dgm:prSet presAssocID="{6C8ABDDC-B764-451A-B744-78B3D5EEFAD6}" presName="parentText" presStyleLbl="node1" presStyleIdx="3" presStyleCnt="6">
        <dgm:presLayoutVars>
          <dgm:chMax val="0"/>
          <dgm:bulletEnabled val="1"/>
        </dgm:presLayoutVars>
      </dgm:prSet>
      <dgm:spPr/>
      <dgm:t>
        <a:bodyPr/>
        <a:lstStyle/>
        <a:p>
          <a:endParaRPr lang="de-DE"/>
        </a:p>
      </dgm:t>
    </dgm:pt>
    <dgm:pt modelId="{191FF812-8D9B-4AFA-B8A2-1208DBEA716E}" type="pres">
      <dgm:prSet presAssocID="{6669F603-B2CA-4612-950D-DF8EF0A57A6B}" presName="spacer" presStyleCnt="0"/>
      <dgm:spPr/>
    </dgm:pt>
    <dgm:pt modelId="{EFD914FE-000B-4B83-8013-B1DAE531F96F}" type="pres">
      <dgm:prSet presAssocID="{68578D59-61BB-40F7-8E31-D3A0874D5A20}" presName="parentText" presStyleLbl="node1" presStyleIdx="4" presStyleCnt="6">
        <dgm:presLayoutVars>
          <dgm:chMax val="0"/>
          <dgm:bulletEnabled val="1"/>
        </dgm:presLayoutVars>
      </dgm:prSet>
      <dgm:spPr/>
      <dgm:t>
        <a:bodyPr/>
        <a:lstStyle/>
        <a:p>
          <a:endParaRPr lang="de-DE"/>
        </a:p>
      </dgm:t>
    </dgm:pt>
    <dgm:pt modelId="{87262D35-9399-4696-AEFE-FD097A2970F3}" type="pres">
      <dgm:prSet presAssocID="{E5858770-B170-4E71-85BC-CA9AAE53BC9B}" presName="spacer" presStyleCnt="0"/>
      <dgm:spPr/>
    </dgm:pt>
    <dgm:pt modelId="{375BC838-AEFD-4F1F-B847-470450E0BE9F}" type="pres">
      <dgm:prSet presAssocID="{76324145-22BC-45F8-BF65-04422572F319}" presName="parentText" presStyleLbl="node1" presStyleIdx="5" presStyleCnt="6">
        <dgm:presLayoutVars>
          <dgm:chMax val="0"/>
          <dgm:bulletEnabled val="1"/>
        </dgm:presLayoutVars>
      </dgm:prSet>
      <dgm:spPr/>
      <dgm:t>
        <a:bodyPr/>
        <a:lstStyle/>
        <a:p>
          <a:endParaRPr lang="de-DE"/>
        </a:p>
      </dgm:t>
    </dgm:pt>
  </dgm:ptLst>
  <dgm:cxnLst>
    <dgm:cxn modelId="{5C249927-0FAC-414A-895D-E840D5CCFAC4}" srcId="{B237D070-7610-41C6-88CB-65D6634544AF}" destId="{3A5C1C5B-E7C6-4EDF-AF78-3169173539B7}" srcOrd="0" destOrd="0" parTransId="{E0982847-5505-42D5-905A-D593CCA7C64B}" sibTransId="{117FE4EA-4BE9-46EB-9D25-176BA310CD41}"/>
    <dgm:cxn modelId="{40D6AE09-BFA5-4058-9836-2D70BC38A3A1}" type="presOf" srcId="{5E161CCF-DC47-435A-8C6B-B505084EAB4C}" destId="{19C607CF-CEF3-42A5-9FF8-AD179FD9D67F}" srcOrd="0" destOrd="0" presId="urn:microsoft.com/office/officeart/2005/8/layout/vList2"/>
    <dgm:cxn modelId="{F6EC488E-A818-4BC8-A1EA-B14F5321D303}" srcId="{B237D070-7610-41C6-88CB-65D6634544AF}" destId="{5E161CCF-DC47-435A-8C6B-B505084EAB4C}" srcOrd="2" destOrd="0" parTransId="{3D797124-7663-45BF-9843-A88CEC9A1DF8}" sibTransId="{2D34E488-00A0-4D20-8FC6-4EB2B2089417}"/>
    <dgm:cxn modelId="{8900615E-CB90-4225-B644-62B1AECD0CEB}" srcId="{B237D070-7610-41C6-88CB-65D6634544AF}" destId="{6C8ABDDC-B764-451A-B744-78B3D5EEFAD6}" srcOrd="3" destOrd="0" parTransId="{59A9DAE7-F90C-4032-AB94-557B2424E5CC}" sibTransId="{6669F603-B2CA-4612-950D-DF8EF0A57A6B}"/>
    <dgm:cxn modelId="{5D44C798-F2D5-48D7-8FF7-004A828052F4}" type="presOf" srcId="{76324145-22BC-45F8-BF65-04422572F319}" destId="{375BC838-AEFD-4F1F-B847-470450E0BE9F}" srcOrd="0" destOrd="0" presId="urn:microsoft.com/office/officeart/2005/8/layout/vList2"/>
    <dgm:cxn modelId="{0294101E-F962-4AEE-A705-7026BCFBC7B0}" type="presOf" srcId="{68578D59-61BB-40F7-8E31-D3A0874D5A20}" destId="{EFD914FE-000B-4B83-8013-B1DAE531F96F}" srcOrd="0" destOrd="0" presId="urn:microsoft.com/office/officeart/2005/8/layout/vList2"/>
    <dgm:cxn modelId="{6903D770-9E69-43D1-84E7-19D04E765974}" type="presOf" srcId="{3A5C1C5B-E7C6-4EDF-AF78-3169173539B7}" destId="{8F75585C-05D2-48B9-ADC9-B31420FA85B1}" srcOrd="0" destOrd="0" presId="urn:microsoft.com/office/officeart/2005/8/layout/vList2"/>
    <dgm:cxn modelId="{98DB479A-B531-4336-8588-698072B0B2EC}" type="presOf" srcId="{6C8ABDDC-B764-451A-B744-78B3D5EEFAD6}" destId="{D36A6B27-BF9B-4B88-B97C-36B05CAC09DA}" srcOrd="0" destOrd="0" presId="urn:microsoft.com/office/officeart/2005/8/layout/vList2"/>
    <dgm:cxn modelId="{D5747198-0BFA-48B6-B081-AA4996E02CB7}" srcId="{B237D070-7610-41C6-88CB-65D6634544AF}" destId="{18D68900-BFB8-41D0-9F3C-37DF38ACB8FF}" srcOrd="1" destOrd="0" parTransId="{A1434D5C-D056-44EA-A629-2B61736FA814}" sibTransId="{7D8D4E49-C2E9-471B-9BF7-9CEF997D3655}"/>
    <dgm:cxn modelId="{CCF912B0-93E0-452C-A84C-6A4DBC91F633}" srcId="{B237D070-7610-41C6-88CB-65D6634544AF}" destId="{68578D59-61BB-40F7-8E31-D3A0874D5A20}" srcOrd="4" destOrd="0" parTransId="{E97743EB-1E50-4445-B341-1CCFC5C43299}" sibTransId="{E5858770-B170-4E71-85BC-CA9AAE53BC9B}"/>
    <dgm:cxn modelId="{EA518A88-D51A-4ED6-974E-56675E69BC2F}" type="presOf" srcId="{B237D070-7610-41C6-88CB-65D6634544AF}" destId="{972F5C44-4AAD-48FF-9285-AAFA896ACEB6}" srcOrd="0" destOrd="0" presId="urn:microsoft.com/office/officeart/2005/8/layout/vList2"/>
    <dgm:cxn modelId="{8130F7FD-A6D4-4816-A589-F6D6E660BA31}" srcId="{B237D070-7610-41C6-88CB-65D6634544AF}" destId="{76324145-22BC-45F8-BF65-04422572F319}" srcOrd="5" destOrd="0" parTransId="{415D16D1-EF08-4CE1-AEAF-904F1DECCFFC}" sibTransId="{C267D94A-F59A-4D81-97EB-37C7F9997C02}"/>
    <dgm:cxn modelId="{B34A160F-E755-4C40-AD42-1F8D42EFD428}" type="presOf" srcId="{18D68900-BFB8-41D0-9F3C-37DF38ACB8FF}" destId="{47A047C7-1972-49F3-8CBB-D0941197DAC9}" srcOrd="0" destOrd="0" presId="urn:microsoft.com/office/officeart/2005/8/layout/vList2"/>
    <dgm:cxn modelId="{AE77D2A7-7949-45A6-9607-118AD1689F2E}" type="presParOf" srcId="{972F5C44-4AAD-48FF-9285-AAFA896ACEB6}" destId="{8F75585C-05D2-48B9-ADC9-B31420FA85B1}" srcOrd="0" destOrd="0" presId="urn:microsoft.com/office/officeart/2005/8/layout/vList2"/>
    <dgm:cxn modelId="{356118E0-7E8C-4ADA-943D-E77DD5E8F8E7}" type="presParOf" srcId="{972F5C44-4AAD-48FF-9285-AAFA896ACEB6}" destId="{30A3B578-547D-48A9-8F6D-B9E3D1652EFE}" srcOrd="1" destOrd="0" presId="urn:microsoft.com/office/officeart/2005/8/layout/vList2"/>
    <dgm:cxn modelId="{7120E72F-82A3-4FFD-96D3-8999CFE761E0}" type="presParOf" srcId="{972F5C44-4AAD-48FF-9285-AAFA896ACEB6}" destId="{47A047C7-1972-49F3-8CBB-D0941197DAC9}" srcOrd="2" destOrd="0" presId="urn:microsoft.com/office/officeart/2005/8/layout/vList2"/>
    <dgm:cxn modelId="{9C9F4580-25A4-43B5-97C7-6115617AB4A2}" type="presParOf" srcId="{972F5C44-4AAD-48FF-9285-AAFA896ACEB6}" destId="{752F0A05-A050-403B-959B-52BDB31E55F5}" srcOrd="3" destOrd="0" presId="urn:microsoft.com/office/officeart/2005/8/layout/vList2"/>
    <dgm:cxn modelId="{B15D9439-FFDA-40C8-ABD8-F065600D6BCF}" type="presParOf" srcId="{972F5C44-4AAD-48FF-9285-AAFA896ACEB6}" destId="{19C607CF-CEF3-42A5-9FF8-AD179FD9D67F}" srcOrd="4" destOrd="0" presId="urn:microsoft.com/office/officeart/2005/8/layout/vList2"/>
    <dgm:cxn modelId="{2C1AEFCD-B4AF-4658-923C-83F54C8C262E}" type="presParOf" srcId="{972F5C44-4AAD-48FF-9285-AAFA896ACEB6}" destId="{9EED1602-2B8D-4A72-AC69-373FC7BEBC25}" srcOrd="5" destOrd="0" presId="urn:microsoft.com/office/officeart/2005/8/layout/vList2"/>
    <dgm:cxn modelId="{7351E3F2-D933-4E07-9585-727E259C45A1}" type="presParOf" srcId="{972F5C44-4AAD-48FF-9285-AAFA896ACEB6}" destId="{D36A6B27-BF9B-4B88-B97C-36B05CAC09DA}" srcOrd="6" destOrd="0" presId="urn:microsoft.com/office/officeart/2005/8/layout/vList2"/>
    <dgm:cxn modelId="{47A92934-4399-4F59-952B-C942B9523A67}" type="presParOf" srcId="{972F5C44-4AAD-48FF-9285-AAFA896ACEB6}" destId="{191FF812-8D9B-4AFA-B8A2-1208DBEA716E}" srcOrd="7" destOrd="0" presId="urn:microsoft.com/office/officeart/2005/8/layout/vList2"/>
    <dgm:cxn modelId="{AC6CE530-FF48-4673-95F0-0DD5D76E1673}" type="presParOf" srcId="{972F5C44-4AAD-48FF-9285-AAFA896ACEB6}" destId="{EFD914FE-000B-4B83-8013-B1DAE531F96F}" srcOrd="8" destOrd="0" presId="urn:microsoft.com/office/officeart/2005/8/layout/vList2"/>
    <dgm:cxn modelId="{54AB9853-36B5-483B-B708-2CDA0F6B3262}" type="presParOf" srcId="{972F5C44-4AAD-48FF-9285-AAFA896ACEB6}" destId="{87262D35-9399-4696-AEFE-FD097A2970F3}" srcOrd="9" destOrd="0" presId="urn:microsoft.com/office/officeart/2005/8/layout/vList2"/>
    <dgm:cxn modelId="{08136145-F23C-441C-B465-B0A68077CAD3}" type="presParOf" srcId="{972F5C44-4AAD-48FF-9285-AAFA896ACEB6}" destId="{375BC838-AEFD-4F1F-B847-470450E0BE9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7D070-7610-41C6-88CB-65D6634544AF}"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de-DE"/>
        </a:p>
      </dgm:t>
    </dgm:pt>
    <dgm:pt modelId="{3A5C1C5B-E7C6-4EDF-AF78-3169173539B7}">
      <dgm:prSet custT="1"/>
      <dgm:spPr/>
      <dgm:t>
        <a:bodyPr/>
        <a:lstStyle/>
        <a:p>
          <a:pPr rtl="0"/>
          <a:r>
            <a:rPr lang="de-DE" sz="1600" dirty="0"/>
            <a:t>8 Stunden im Gaststättengewerbe</a:t>
          </a:r>
        </a:p>
      </dgm:t>
    </dgm:pt>
    <dgm:pt modelId="{E0982847-5505-42D5-905A-D593CCA7C64B}" type="parTrans" cxnId="{5C249927-0FAC-414A-895D-E840D5CCFAC4}">
      <dgm:prSet/>
      <dgm:spPr/>
      <dgm:t>
        <a:bodyPr/>
        <a:lstStyle/>
        <a:p>
          <a:endParaRPr lang="de-DE"/>
        </a:p>
      </dgm:t>
    </dgm:pt>
    <dgm:pt modelId="{117FE4EA-4BE9-46EB-9D25-176BA310CD41}" type="sibTrans" cxnId="{5C249927-0FAC-414A-895D-E840D5CCFAC4}">
      <dgm:prSet/>
      <dgm:spPr/>
      <dgm:t>
        <a:bodyPr/>
        <a:lstStyle/>
        <a:p>
          <a:endParaRPr lang="de-DE"/>
        </a:p>
      </dgm:t>
    </dgm:pt>
    <dgm:pt modelId="{18D68900-BFB8-41D0-9F3C-37DF38ACB8FF}">
      <dgm:prSet/>
      <dgm:spPr/>
      <dgm:t>
        <a:bodyPr/>
        <a:lstStyle/>
        <a:p>
          <a:pPr rtl="0"/>
          <a:r>
            <a:rPr lang="de-DE" dirty="0"/>
            <a:t>10 Stunden im Bergbau</a:t>
          </a:r>
        </a:p>
      </dgm:t>
    </dgm:pt>
    <dgm:pt modelId="{A1434D5C-D056-44EA-A629-2B61736FA814}" type="parTrans" cxnId="{D5747198-0BFA-48B6-B081-AA4996E02CB7}">
      <dgm:prSet/>
      <dgm:spPr/>
      <dgm:t>
        <a:bodyPr/>
        <a:lstStyle/>
        <a:p>
          <a:endParaRPr lang="de-DE"/>
        </a:p>
      </dgm:t>
    </dgm:pt>
    <dgm:pt modelId="{7D8D4E49-C2E9-471B-9BF7-9CEF997D3655}" type="sibTrans" cxnId="{D5747198-0BFA-48B6-B081-AA4996E02CB7}">
      <dgm:prSet/>
      <dgm:spPr/>
      <dgm:t>
        <a:bodyPr/>
        <a:lstStyle/>
        <a:p>
          <a:endParaRPr lang="de-DE"/>
        </a:p>
      </dgm:t>
    </dgm:pt>
    <dgm:pt modelId="{5E161CCF-DC47-435A-8C6B-B505084EAB4C}">
      <dgm:prSet/>
      <dgm:spPr/>
      <dgm:t>
        <a:bodyPr/>
        <a:lstStyle/>
        <a:p>
          <a:pPr rtl="0"/>
          <a:r>
            <a:rPr lang="de-DE" dirty="0"/>
            <a:t>11 Stunden Landwirtschaft, Tierhaltung sowie Bau- und Montagestellen</a:t>
          </a:r>
        </a:p>
      </dgm:t>
    </dgm:pt>
    <dgm:pt modelId="{3D797124-7663-45BF-9843-A88CEC9A1DF8}" type="parTrans" cxnId="{F6EC488E-A818-4BC8-A1EA-B14F5321D303}">
      <dgm:prSet/>
      <dgm:spPr/>
      <dgm:t>
        <a:bodyPr/>
        <a:lstStyle/>
        <a:p>
          <a:endParaRPr lang="de-DE"/>
        </a:p>
      </dgm:t>
    </dgm:pt>
    <dgm:pt modelId="{2D34E488-00A0-4D20-8FC6-4EB2B2089417}" type="sibTrans" cxnId="{F6EC488E-A818-4BC8-A1EA-B14F5321D303}">
      <dgm:prSet/>
      <dgm:spPr/>
      <dgm:t>
        <a:bodyPr/>
        <a:lstStyle/>
        <a:p>
          <a:endParaRPr lang="de-DE"/>
        </a:p>
      </dgm:t>
    </dgm:pt>
    <dgm:pt modelId="{8B290320-DF2D-41F8-A5F8-21ABEE207CE7}" type="pres">
      <dgm:prSet presAssocID="{B237D070-7610-41C6-88CB-65D6634544AF}" presName="Name0" presStyleCnt="0">
        <dgm:presLayoutVars>
          <dgm:dir/>
          <dgm:animLvl val="lvl"/>
          <dgm:resizeHandles val="exact"/>
        </dgm:presLayoutVars>
      </dgm:prSet>
      <dgm:spPr/>
      <dgm:t>
        <a:bodyPr/>
        <a:lstStyle/>
        <a:p>
          <a:endParaRPr lang="de-DE"/>
        </a:p>
      </dgm:t>
    </dgm:pt>
    <dgm:pt modelId="{9E955AA8-1F01-4384-B5E8-BC1BF8D0DB01}" type="pres">
      <dgm:prSet presAssocID="{3A5C1C5B-E7C6-4EDF-AF78-3169173539B7}" presName="Name8" presStyleCnt="0"/>
      <dgm:spPr/>
    </dgm:pt>
    <dgm:pt modelId="{4325D3FB-CD44-4D55-9BC8-F79390882BFA}" type="pres">
      <dgm:prSet presAssocID="{3A5C1C5B-E7C6-4EDF-AF78-3169173539B7}" presName="level" presStyleLbl="node1" presStyleIdx="0" presStyleCnt="3" custScaleX="99578" custScaleY="124337">
        <dgm:presLayoutVars>
          <dgm:chMax val="1"/>
          <dgm:bulletEnabled val="1"/>
        </dgm:presLayoutVars>
      </dgm:prSet>
      <dgm:spPr/>
      <dgm:t>
        <a:bodyPr/>
        <a:lstStyle/>
        <a:p>
          <a:endParaRPr lang="de-DE"/>
        </a:p>
      </dgm:t>
    </dgm:pt>
    <dgm:pt modelId="{7CA4EE08-C1C7-486E-B325-9F66EB1606F3}" type="pres">
      <dgm:prSet presAssocID="{3A5C1C5B-E7C6-4EDF-AF78-3169173539B7}" presName="levelTx" presStyleLbl="revTx" presStyleIdx="0" presStyleCnt="0">
        <dgm:presLayoutVars>
          <dgm:chMax val="1"/>
          <dgm:bulletEnabled val="1"/>
        </dgm:presLayoutVars>
      </dgm:prSet>
      <dgm:spPr/>
      <dgm:t>
        <a:bodyPr/>
        <a:lstStyle/>
        <a:p>
          <a:endParaRPr lang="de-DE"/>
        </a:p>
      </dgm:t>
    </dgm:pt>
    <dgm:pt modelId="{B6B9F4FD-021F-4300-8D1F-AE1A46F052AB}" type="pres">
      <dgm:prSet presAssocID="{18D68900-BFB8-41D0-9F3C-37DF38ACB8FF}" presName="Name8" presStyleCnt="0"/>
      <dgm:spPr/>
    </dgm:pt>
    <dgm:pt modelId="{F9B8B9AE-01A3-4C2A-9C81-205B773C8658}" type="pres">
      <dgm:prSet presAssocID="{18D68900-BFB8-41D0-9F3C-37DF38ACB8FF}" presName="level" presStyleLbl="node1" presStyleIdx="1" presStyleCnt="3">
        <dgm:presLayoutVars>
          <dgm:chMax val="1"/>
          <dgm:bulletEnabled val="1"/>
        </dgm:presLayoutVars>
      </dgm:prSet>
      <dgm:spPr/>
      <dgm:t>
        <a:bodyPr/>
        <a:lstStyle/>
        <a:p>
          <a:endParaRPr lang="de-DE"/>
        </a:p>
      </dgm:t>
    </dgm:pt>
    <dgm:pt modelId="{B8CD4404-662A-480C-950E-16D9AA0D9E0C}" type="pres">
      <dgm:prSet presAssocID="{18D68900-BFB8-41D0-9F3C-37DF38ACB8FF}" presName="levelTx" presStyleLbl="revTx" presStyleIdx="0" presStyleCnt="0">
        <dgm:presLayoutVars>
          <dgm:chMax val="1"/>
          <dgm:bulletEnabled val="1"/>
        </dgm:presLayoutVars>
      </dgm:prSet>
      <dgm:spPr/>
      <dgm:t>
        <a:bodyPr/>
        <a:lstStyle/>
        <a:p>
          <a:endParaRPr lang="de-DE"/>
        </a:p>
      </dgm:t>
    </dgm:pt>
    <dgm:pt modelId="{EB22D8B3-D8F1-4F68-BD99-C9CB099028A2}" type="pres">
      <dgm:prSet presAssocID="{5E161CCF-DC47-435A-8C6B-B505084EAB4C}" presName="Name8" presStyleCnt="0"/>
      <dgm:spPr/>
    </dgm:pt>
    <dgm:pt modelId="{60EF695C-857C-4C13-99D7-7DE52F1EE8BF}" type="pres">
      <dgm:prSet presAssocID="{5E161CCF-DC47-435A-8C6B-B505084EAB4C}" presName="level" presStyleLbl="node1" presStyleIdx="2" presStyleCnt="3">
        <dgm:presLayoutVars>
          <dgm:chMax val="1"/>
          <dgm:bulletEnabled val="1"/>
        </dgm:presLayoutVars>
      </dgm:prSet>
      <dgm:spPr/>
      <dgm:t>
        <a:bodyPr/>
        <a:lstStyle/>
        <a:p>
          <a:endParaRPr lang="de-DE"/>
        </a:p>
      </dgm:t>
    </dgm:pt>
    <dgm:pt modelId="{AD1CCAE5-767F-4B24-B6DC-2660640BDDE0}" type="pres">
      <dgm:prSet presAssocID="{5E161CCF-DC47-435A-8C6B-B505084EAB4C}" presName="levelTx" presStyleLbl="revTx" presStyleIdx="0" presStyleCnt="0">
        <dgm:presLayoutVars>
          <dgm:chMax val="1"/>
          <dgm:bulletEnabled val="1"/>
        </dgm:presLayoutVars>
      </dgm:prSet>
      <dgm:spPr/>
      <dgm:t>
        <a:bodyPr/>
        <a:lstStyle/>
        <a:p>
          <a:endParaRPr lang="de-DE"/>
        </a:p>
      </dgm:t>
    </dgm:pt>
  </dgm:ptLst>
  <dgm:cxnLst>
    <dgm:cxn modelId="{5C249927-0FAC-414A-895D-E840D5CCFAC4}" srcId="{B237D070-7610-41C6-88CB-65D6634544AF}" destId="{3A5C1C5B-E7C6-4EDF-AF78-3169173539B7}" srcOrd="0" destOrd="0" parTransId="{E0982847-5505-42D5-905A-D593CCA7C64B}" sibTransId="{117FE4EA-4BE9-46EB-9D25-176BA310CD41}"/>
    <dgm:cxn modelId="{F6EC488E-A818-4BC8-A1EA-B14F5321D303}" srcId="{B237D070-7610-41C6-88CB-65D6634544AF}" destId="{5E161CCF-DC47-435A-8C6B-B505084EAB4C}" srcOrd="2" destOrd="0" parTransId="{3D797124-7663-45BF-9843-A88CEC9A1DF8}" sibTransId="{2D34E488-00A0-4D20-8FC6-4EB2B2089417}"/>
    <dgm:cxn modelId="{AB80AB58-6A18-4C7B-AFF9-3C51C1390D18}" type="presOf" srcId="{18D68900-BFB8-41D0-9F3C-37DF38ACB8FF}" destId="{F9B8B9AE-01A3-4C2A-9C81-205B773C8658}" srcOrd="0" destOrd="0" presId="urn:microsoft.com/office/officeart/2005/8/layout/pyramid1"/>
    <dgm:cxn modelId="{B18D2D5B-5B9C-47AA-B99B-C42C406A4C39}" type="presOf" srcId="{B237D070-7610-41C6-88CB-65D6634544AF}" destId="{8B290320-DF2D-41F8-A5F8-21ABEE207CE7}" srcOrd="0" destOrd="0" presId="urn:microsoft.com/office/officeart/2005/8/layout/pyramid1"/>
    <dgm:cxn modelId="{C2AAE58A-60D7-4CB4-8A31-EC76C2BE3A56}" type="presOf" srcId="{5E161CCF-DC47-435A-8C6B-B505084EAB4C}" destId="{60EF695C-857C-4C13-99D7-7DE52F1EE8BF}" srcOrd="0" destOrd="0" presId="urn:microsoft.com/office/officeart/2005/8/layout/pyramid1"/>
    <dgm:cxn modelId="{D5747198-0BFA-48B6-B081-AA4996E02CB7}" srcId="{B237D070-7610-41C6-88CB-65D6634544AF}" destId="{18D68900-BFB8-41D0-9F3C-37DF38ACB8FF}" srcOrd="1" destOrd="0" parTransId="{A1434D5C-D056-44EA-A629-2B61736FA814}" sibTransId="{7D8D4E49-C2E9-471B-9BF7-9CEF997D3655}"/>
    <dgm:cxn modelId="{95EB5869-0C38-4E99-91C5-C3BC98582061}" type="presOf" srcId="{3A5C1C5B-E7C6-4EDF-AF78-3169173539B7}" destId="{7CA4EE08-C1C7-486E-B325-9F66EB1606F3}" srcOrd="1" destOrd="0" presId="urn:microsoft.com/office/officeart/2005/8/layout/pyramid1"/>
    <dgm:cxn modelId="{A30CE006-F0FA-4FC5-98BE-07E59D7EB4EC}" type="presOf" srcId="{18D68900-BFB8-41D0-9F3C-37DF38ACB8FF}" destId="{B8CD4404-662A-480C-950E-16D9AA0D9E0C}" srcOrd="1" destOrd="0" presId="urn:microsoft.com/office/officeart/2005/8/layout/pyramid1"/>
    <dgm:cxn modelId="{81726C80-7515-40BC-AE8C-FBE966863F0F}" type="presOf" srcId="{3A5C1C5B-E7C6-4EDF-AF78-3169173539B7}" destId="{4325D3FB-CD44-4D55-9BC8-F79390882BFA}" srcOrd="0" destOrd="0" presId="urn:microsoft.com/office/officeart/2005/8/layout/pyramid1"/>
    <dgm:cxn modelId="{33327F1D-0000-49B5-8375-E06ECD552A26}" type="presOf" srcId="{5E161CCF-DC47-435A-8C6B-B505084EAB4C}" destId="{AD1CCAE5-767F-4B24-B6DC-2660640BDDE0}" srcOrd="1" destOrd="0" presId="urn:microsoft.com/office/officeart/2005/8/layout/pyramid1"/>
    <dgm:cxn modelId="{4D2BB3E4-2D4A-496D-AF70-EAEC54F335B8}" type="presParOf" srcId="{8B290320-DF2D-41F8-A5F8-21ABEE207CE7}" destId="{9E955AA8-1F01-4384-B5E8-BC1BF8D0DB01}" srcOrd="0" destOrd="0" presId="urn:microsoft.com/office/officeart/2005/8/layout/pyramid1"/>
    <dgm:cxn modelId="{A792B5BE-5305-43A1-81E3-B6D2DFB1F659}" type="presParOf" srcId="{9E955AA8-1F01-4384-B5E8-BC1BF8D0DB01}" destId="{4325D3FB-CD44-4D55-9BC8-F79390882BFA}" srcOrd="0" destOrd="0" presId="urn:microsoft.com/office/officeart/2005/8/layout/pyramid1"/>
    <dgm:cxn modelId="{7CE1193B-2A1A-40C2-B7F4-1383C08FA9C0}" type="presParOf" srcId="{9E955AA8-1F01-4384-B5E8-BC1BF8D0DB01}" destId="{7CA4EE08-C1C7-486E-B325-9F66EB1606F3}" srcOrd="1" destOrd="0" presId="urn:microsoft.com/office/officeart/2005/8/layout/pyramid1"/>
    <dgm:cxn modelId="{77D64805-B5C6-47FC-B0BC-DB50FC2C9D3F}" type="presParOf" srcId="{8B290320-DF2D-41F8-A5F8-21ABEE207CE7}" destId="{B6B9F4FD-021F-4300-8D1F-AE1A46F052AB}" srcOrd="1" destOrd="0" presId="urn:microsoft.com/office/officeart/2005/8/layout/pyramid1"/>
    <dgm:cxn modelId="{14FC3835-4418-4C0A-838C-3DBAE644F569}" type="presParOf" srcId="{B6B9F4FD-021F-4300-8D1F-AE1A46F052AB}" destId="{F9B8B9AE-01A3-4C2A-9C81-205B773C8658}" srcOrd="0" destOrd="0" presId="urn:microsoft.com/office/officeart/2005/8/layout/pyramid1"/>
    <dgm:cxn modelId="{F6B4C5BF-46BB-441D-94C5-0706247843D4}" type="presParOf" srcId="{B6B9F4FD-021F-4300-8D1F-AE1A46F052AB}" destId="{B8CD4404-662A-480C-950E-16D9AA0D9E0C}" srcOrd="1" destOrd="0" presId="urn:microsoft.com/office/officeart/2005/8/layout/pyramid1"/>
    <dgm:cxn modelId="{E199D251-E4FD-4CC6-82DF-C09A84AB0D70}" type="presParOf" srcId="{8B290320-DF2D-41F8-A5F8-21ABEE207CE7}" destId="{EB22D8B3-D8F1-4F68-BD99-C9CB099028A2}" srcOrd="2" destOrd="0" presId="urn:microsoft.com/office/officeart/2005/8/layout/pyramid1"/>
    <dgm:cxn modelId="{C7CF8B57-9A44-4C31-9026-B572BB9F8C10}" type="presParOf" srcId="{EB22D8B3-D8F1-4F68-BD99-C9CB099028A2}" destId="{60EF695C-857C-4C13-99D7-7DE52F1EE8BF}" srcOrd="0" destOrd="0" presId="urn:microsoft.com/office/officeart/2005/8/layout/pyramid1"/>
    <dgm:cxn modelId="{2211BB19-EDE2-4AA8-93A1-C98BAB058065}" type="presParOf" srcId="{EB22D8B3-D8F1-4F68-BD99-C9CB099028A2}" destId="{AD1CCAE5-767F-4B24-B6DC-2660640BDDE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C040F-ADE0-4CED-9633-DDA69823333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29760253-6D1F-4C2F-8F8C-9DECFE28DD26}">
      <dgm:prSet/>
      <dgm:spPr/>
      <dgm:t>
        <a:bodyPr/>
        <a:lstStyle/>
        <a:p>
          <a:pPr rtl="0"/>
          <a:r>
            <a:rPr lang="de-DE" b="1" dirty="0">
              <a:solidFill>
                <a:schemeClr val="tx1"/>
              </a:solidFill>
            </a:rPr>
            <a:t>In Betrieben wo witterungsbedingt hohe Temperaturen herrschen.</a:t>
          </a:r>
          <a:endParaRPr lang="de-DE" dirty="0">
            <a:solidFill>
              <a:schemeClr val="tx1"/>
            </a:solidFill>
          </a:endParaRPr>
        </a:p>
      </dgm:t>
    </dgm:pt>
    <dgm:pt modelId="{BFEDBDDB-9B55-4C7F-83D3-588BB4E9A6BD}" type="parTrans" cxnId="{47CC3E65-157C-43DF-9670-DCB9D50BB336}">
      <dgm:prSet/>
      <dgm:spPr/>
      <dgm:t>
        <a:bodyPr/>
        <a:lstStyle/>
        <a:p>
          <a:endParaRPr lang="de-DE"/>
        </a:p>
      </dgm:t>
    </dgm:pt>
    <dgm:pt modelId="{E312864E-07D8-4400-B65B-10D1CC8F5EFB}" type="sibTrans" cxnId="{47CC3E65-157C-43DF-9670-DCB9D50BB336}">
      <dgm:prSet/>
      <dgm:spPr/>
      <dgm:t>
        <a:bodyPr/>
        <a:lstStyle/>
        <a:p>
          <a:endParaRPr lang="de-DE"/>
        </a:p>
      </dgm:t>
    </dgm:pt>
    <dgm:pt modelId="{2517CF3D-1E61-42AF-8AA0-4CBA257517CA}">
      <dgm:prSet/>
      <dgm:spPr/>
      <dgm:t>
        <a:bodyPr/>
        <a:lstStyle/>
        <a:p>
          <a:pPr rtl="0"/>
          <a:r>
            <a:rPr lang="de-DE" b="1" dirty="0">
              <a:solidFill>
                <a:schemeClr val="tx1"/>
              </a:solidFill>
            </a:rPr>
            <a:t>Ab 5 Uhr  (regelmäßig arbeitsmedizinische Untersuchung)</a:t>
          </a:r>
          <a:endParaRPr lang="de-DE" dirty="0">
            <a:solidFill>
              <a:schemeClr val="tx1"/>
            </a:solidFill>
          </a:endParaRPr>
        </a:p>
      </dgm:t>
    </dgm:pt>
    <dgm:pt modelId="{243BCE45-B24E-4036-ADE5-D183494416EA}" type="parTrans" cxnId="{AFEB3018-7CAA-4AB4-91F0-95214098F2C6}">
      <dgm:prSet/>
      <dgm:spPr/>
      <dgm:t>
        <a:bodyPr/>
        <a:lstStyle/>
        <a:p>
          <a:endParaRPr lang="de-DE"/>
        </a:p>
      </dgm:t>
    </dgm:pt>
    <dgm:pt modelId="{6695F6C9-2313-4727-8BE2-CD32248FD03E}" type="sibTrans" cxnId="{AFEB3018-7CAA-4AB4-91F0-95214098F2C6}">
      <dgm:prSet/>
      <dgm:spPr/>
      <dgm:t>
        <a:bodyPr/>
        <a:lstStyle/>
        <a:p>
          <a:endParaRPr lang="de-DE"/>
        </a:p>
      </dgm:t>
    </dgm:pt>
    <dgm:pt modelId="{11D9A774-54CC-4A26-AE14-BC0749C7A44C}">
      <dgm:prSet/>
      <dgm:spPr/>
      <dgm:t>
        <a:bodyPr/>
        <a:lstStyle/>
        <a:p>
          <a:pPr rtl="0"/>
          <a:r>
            <a:rPr lang="de-DE" b="1" dirty="0">
              <a:solidFill>
                <a:schemeClr val="tx1"/>
              </a:solidFill>
            </a:rPr>
            <a:t>Bei Musikaufführung oder Sportveranstaltung.</a:t>
          </a:r>
          <a:endParaRPr lang="de-DE" dirty="0">
            <a:solidFill>
              <a:schemeClr val="tx1"/>
            </a:solidFill>
          </a:endParaRPr>
        </a:p>
      </dgm:t>
    </dgm:pt>
    <dgm:pt modelId="{F250E995-DC12-42FB-A73B-9E34649C0FD2}" type="parTrans" cxnId="{48C69CC6-C7A5-4FEF-B932-56C375B5EECC}">
      <dgm:prSet/>
      <dgm:spPr/>
      <dgm:t>
        <a:bodyPr/>
        <a:lstStyle/>
        <a:p>
          <a:endParaRPr lang="de-DE"/>
        </a:p>
      </dgm:t>
    </dgm:pt>
    <dgm:pt modelId="{91AF98C2-3F2A-435D-88C9-EAB52C47B0BD}" type="sibTrans" cxnId="{48C69CC6-C7A5-4FEF-B932-56C375B5EECC}">
      <dgm:prSet/>
      <dgm:spPr/>
      <dgm:t>
        <a:bodyPr/>
        <a:lstStyle/>
        <a:p>
          <a:endParaRPr lang="de-DE"/>
        </a:p>
      </dgm:t>
    </dgm:pt>
    <dgm:pt modelId="{E194AE98-E4DD-4548-88C2-15EBB59FA7A5}">
      <dgm:prSet/>
      <dgm:spPr/>
      <dgm:t>
        <a:bodyPr/>
        <a:lstStyle/>
        <a:p>
          <a:pPr rtl="0"/>
          <a:r>
            <a:rPr lang="de-DE" b="1" dirty="0">
              <a:solidFill>
                <a:schemeClr val="tx1"/>
              </a:solidFill>
            </a:rPr>
            <a:t>Arbeiten aber nicht Mitwirken</a:t>
          </a:r>
        </a:p>
        <a:p>
          <a:pPr rtl="0"/>
          <a:r>
            <a:rPr lang="de-DE" b="1" dirty="0">
              <a:solidFill>
                <a:schemeClr val="tx1"/>
              </a:solidFill>
            </a:rPr>
            <a:t>Bis 23 Uhr</a:t>
          </a:r>
          <a:endParaRPr lang="de-DE" dirty="0">
            <a:solidFill>
              <a:schemeClr val="tx1"/>
            </a:solidFill>
          </a:endParaRPr>
        </a:p>
      </dgm:t>
    </dgm:pt>
    <dgm:pt modelId="{F248CE08-3D9B-4B75-A2F8-57BA5D0A5581}" type="parTrans" cxnId="{33D8D3CF-9AC9-466A-9DD6-C52D5BC73248}">
      <dgm:prSet/>
      <dgm:spPr/>
      <dgm:t>
        <a:bodyPr/>
        <a:lstStyle/>
        <a:p>
          <a:endParaRPr lang="de-DE"/>
        </a:p>
      </dgm:t>
    </dgm:pt>
    <dgm:pt modelId="{4488034F-01E7-4491-982E-6E56B5AEB14A}" type="sibTrans" cxnId="{33D8D3CF-9AC9-466A-9DD6-C52D5BC73248}">
      <dgm:prSet/>
      <dgm:spPr/>
      <dgm:t>
        <a:bodyPr/>
        <a:lstStyle/>
        <a:p>
          <a:endParaRPr lang="de-DE"/>
        </a:p>
      </dgm:t>
    </dgm:pt>
    <dgm:pt modelId="{FC9DDB51-5022-4E06-94E8-198D57563572}" type="pres">
      <dgm:prSet presAssocID="{73CC040F-ADE0-4CED-9633-DDA69823333D}" presName="matrix" presStyleCnt="0">
        <dgm:presLayoutVars>
          <dgm:chMax val="1"/>
          <dgm:dir/>
          <dgm:resizeHandles val="exact"/>
        </dgm:presLayoutVars>
      </dgm:prSet>
      <dgm:spPr/>
      <dgm:t>
        <a:bodyPr/>
        <a:lstStyle/>
        <a:p>
          <a:endParaRPr lang="de-DE"/>
        </a:p>
      </dgm:t>
    </dgm:pt>
    <dgm:pt modelId="{E7FE5BE3-CEF6-4C78-870D-7FF49E5F230E}" type="pres">
      <dgm:prSet presAssocID="{73CC040F-ADE0-4CED-9633-DDA69823333D}" presName="diamond" presStyleLbl="bgShp" presStyleIdx="0" presStyleCnt="1"/>
      <dgm:spPr/>
    </dgm:pt>
    <dgm:pt modelId="{E28D6653-DAF2-4C1D-BE55-0371587A41A1}" type="pres">
      <dgm:prSet presAssocID="{73CC040F-ADE0-4CED-9633-DDA69823333D}" presName="quad1" presStyleLbl="node1" presStyleIdx="0" presStyleCnt="4">
        <dgm:presLayoutVars>
          <dgm:chMax val="0"/>
          <dgm:chPref val="0"/>
          <dgm:bulletEnabled val="1"/>
        </dgm:presLayoutVars>
      </dgm:prSet>
      <dgm:spPr/>
      <dgm:t>
        <a:bodyPr/>
        <a:lstStyle/>
        <a:p>
          <a:endParaRPr lang="de-DE"/>
        </a:p>
      </dgm:t>
    </dgm:pt>
    <dgm:pt modelId="{CF267CEE-BA35-40EA-B641-514D3F7D4738}" type="pres">
      <dgm:prSet presAssocID="{73CC040F-ADE0-4CED-9633-DDA69823333D}" presName="quad2" presStyleLbl="node1" presStyleIdx="1" presStyleCnt="4">
        <dgm:presLayoutVars>
          <dgm:chMax val="0"/>
          <dgm:chPref val="0"/>
          <dgm:bulletEnabled val="1"/>
        </dgm:presLayoutVars>
      </dgm:prSet>
      <dgm:spPr/>
      <dgm:t>
        <a:bodyPr/>
        <a:lstStyle/>
        <a:p>
          <a:endParaRPr lang="de-DE"/>
        </a:p>
      </dgm:t>
    </dgm:pt>
    <dgm:pt modelId="{E3D0115F-135A-4A27-82C3-9C234A3A90B6}" type="pres">
      <dgm:prSet presAssocID="{73CC040F-ADE0-4CED-9633-DDA69823333D}" presName="quad3" presStyleLbl="node1" presStyleIdx="2" presStyleCnt="4" custLinFactNeighborX="-502" custLinFactNeighborY="-502">
        <dgm:presLayoutVars>
          <dgm:chMax val="0"/>
          <dgm:chPref val="0"/>
          <dgm:bulletEnabled val="1"/>
        </dgm:presLayoutVars>
      </dgm:prSet>
      <dgm:spPr/>
      <dgm:t>
        <a:bodyPr/>
        <a:lstStyle/>
        <a:p>
          <a:endParaRPr lang="de-DE"/>
        </a:p>
      </dgm:t>
    </dgm:pt>
    <dgm:pt modelId="{9441D86F-4590-4373-9ADC-FB91684373BE}" type="pres">
      <dgm:prSet presAssocID="{73CC040F-ADE0-4CED-9633-DDA69823333D}" presName="quad4" presStyleLbl="node1" presStyleIdx="3" presStyleCnt="4">
        <dgm:presLayoutVars>
          <dgm:chMax val="0"/>
          <dgm:chPref val="0"/>
          <dgm:bulletEnabled val="1"/>
        </dgm:presLayoutVars>
      </dgm:prSet>
      <dgm:spPr/>
      <dgm:t>
        <a:bodyPr/>
        <a:lstStyle/>
        <a:p>
          <a:endParaRPr lang="de-DE"/>
        </a:p>
      </dgm:t>
    </dgm:pt>
  </dgm:ptLst>
  <dgm:cxnLst>
    <dgm:cxn modelId="{33D8D3CF-9AC9-466A-9DD6-C52D5BC73248}" srcId="{73CC040F-ADE0-4CED-9633-DDA69823333D}" destId="{E194AE98-E4DD-4548-88C2-15EBB59FA7A5}" srcOrd="3" destOrd="0" parTransId="{F248CE08-3D9B-4B75-A2F8-57BA5D0A5581}" sibTransId="{4488034F-01E7-4491-982E-6E56B5AEB14A}"/>
    <dgm:cxn modelId="{E6300B02-EFE4-455D-9DFB-5C1CB3E53FDB}" type="presOf" srcId="{2517CF3D-1E61-42AF-8AA0-4CBA257517CA}" destId="{CF267CEE-BA35-40EA-B641-514D3F7D4738}" srcOrd="0" destOrd="0" presId="urn:microsoft.com/office/officeart/2005/8/layout/matrix3"/>
    <dgm:cxn modelId="{48C69CC6-C7A5-4FEF-B932-56C375B5EECC}" srcId="{73CC040F-ADE0-4CED-9633-DDA69823333D}" destId="{11D9A774-54CC-4A26-AE14-BC0749C7A44C}" srcOrd="2" destOrd="0" parTransId="{F250E995-DC12-42FB-A73B-9E34649C0FD2}" sibTransId="{91AF98C2-3F2A-435D-88C9-EAB52C47B0BD}"/>
    <dgm:cxn modelId="{7FCFD471-4909-4A57-9C01-D83961FBB597}" type="presOf" srcId="{11D9A774-54CC-4A26-AE14-BC0749C7A44C}" destId="{E3D0115F-135A-4A27-82C3-9C234A3A90B6}" srcOrd="0" destOrd="0" presId="urn:microsoft.com/office/officeart/2005/8/layout/matrix3"/>
    <dgm:cxn modelId="{839EB4C8-C2E0-4CD8-AEA7-64DAC10F1176}" type="presOf" srcId="{29760253-6D1F-4C2F-8F8C-9DECFE28DD26}" destId="{E28D6653-DAF2-4C1D-BE55-0371587A41A1}" srcOrd="0" destOrd="0" presId="urn:microsoft.com/office/officeart/2005/8/layout/matrix3"/>
    <dgm:cxn modelId="{8D92C33C-1C0B-4D87-B7FF-78451F364E2A}" type="presOf" srcId="{73CC040F-ADE0-4CED-9633-DDA69823333D}" destId="{FC9DDB51-5022-4E06-94E8-198D57563572}" srcOrd="0" destOrd="0" presId="urn:microsoft.com/office/officeart/2005/8/layout/matrix3"/>
    <dgm:cxn modelId="{47CC3E65-157C-43DF-9670-DCB9D50BB336}" srcId="{73CC040F-ADE0-4CED-9633-DDA69823333D}" destId="{29760253-6D1F-4C2F-8F8C-9DECFE28DD26}" srcOrd="0" destOrd="0" parTransId="{BFEDBDDB-9B55-4C7F-83D3-588BB4E9A6BD}" sibTransId="{E312864E-07D8-4400-B65B-10D1CC8F5EFB}"/>
    <dgm:cxn modelId="{FB794786-78A5-489E-9CAF-7499590FD540}" type="presOf" srcId="{E194AE98-E4DD-4548-88C2-15EBB59FA7A5}" destId="{9441D86F-4590-4373-9ADC-FB91684373BE}" srcOrd="0" destOrd="0" presId="urn:microsoft.com/office/officeart/2005/8/layout/matrix3"/>
    <dgm:cxn modelId="{AFEB3018-7CAA-4AB4-91F0-95214098F2C6}" srcId="{73CC040F-ADE0-4CED-9633-DDA69823333D}" destId="{2517CF3D-1E61-42AF-8AA0-4CBA257517CA}" srcOrd="1" destOrd="0" parTransId="{243BCE45-B24E-4036-ADE5-D183494416EA}" sibTransId="{6695F6C9-2313-4727-8BE2-CD32248FD03E}"/>
    <dgm:cxn modelId="{F943D507-32A0-42F5-9F1A-8D62DB18F2FA}" type="presParOf" srcId="{FC9DDB51-5022-4E06-94E8-198D57563572}" destId="{E7FE5BE3-CEF6-4C78-870D-7FF49E5F230E}" srcOrd="0" destOrd="0" presId="urn:microsoft.com/office/officeart/2005/8/layout/matrix3"/>
    <dgm:cxn modelId="{3A649B62-8014-46A0-9E84-C1C0985F8668}" type="presParOf" srcId="{FC9DDB51-5022-4E06-94E8-198D57563572}" destId="{E28D6653-DAF2-4C1D-BE55-0371587A41A1}" srcOrd="1" destOrd="0" presId="urn:microsoft.com/office/officeart/2005/8/layout/matrix3"/>
    <dgm:cxn modelId="{AD0A3830-9F0C-4338-8E83-B3664B9F5C73}" type="presParOf" srcId="{FC9DDB51-5022-4E06-94E8-198D57563572}" destId="{CF267CEE-BA35-40EA-B641-514D3F7D4738}" srcOrd="2" destOrd="0" presId="urn:microsoft.com/office/officeart/2005/8/layout/matrix3"/>
    <dgm:cxn modelId="{07EF1B5F-EECE-42E5-85F1-E9C1B472606A}" type="presParOf" srcId="{FC9DDB51-5022-4E06-94E8-198D57563572}" destId="{E3D0115F-135A-4A27-82C3-9C234A3A90B6}" srcOrd="3" destOrd="0" presId="urn:microsoft.com/office/officeart/2005/8/layout/matrix3"/>
    <dgm:cxn modelId="{240BA6A9-F61C-44C8-8A1D-07BF97DDE092}" type="presParOf" srcId="{FC9DDB51-5022-4E06-94E8-198D57563572}" destId="{9441D86F-4590-4373-9ADC-FB91684373B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5585C-05D2-48B9-ADC9-B31420FA85B1}">
      <dsp:nvSpPr>
        <dsp:cNvPr id="0" name=""/>
        <dsp:cNvSpPr/>
      </dsp:nvSpPr>
      <dsp:spPr>
        <a:xfrm>
          <a:off x="0" y="131364"/>
          <a:ext cx="5064022" cy="955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a:solidFill>
                <a:schemeClr val="tx1"/>
              </a:solidFill>
            </a:rPr>
            <a:t>Jugendlichen müssen Pausen in angemessener Zeit gewehrt werden.</a:t>
          </a:r>
        </a:p>
      </dsp:txBody>
      <dsp:txXfrm>
        <a:off x="46648" y="178012"/>
        <a:ext cx="4970726" cy="862301"/>
      </dsp:txXfrm>
    </dsp:sp>
    <dsp:sp modelId="{47A047C7-1972-49F3-8CBB-D0941197DAC9}">
      <dsp:nvSpPr>
        <dsp:cNvPr id="0" name=""/>
        <dsp:cNvSpPr/>
      </dsp:nvSpPr>
      <dsp:spPr>
        <a:xfrm>
          <a:off x="0" y="1138801"/>
          <a:ext cx="5064022" cy="955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a:solidFill>
                <a:schemeClr val="tx1"/>
              </a:solidFill>
            </a:rPr>
            <a:t>Ruhepause gilt nur bei min </a:t>
          </a:r>
          <a:r>
            <a:rPr lang="de-DE" sz="1800" b="1" kern="1200" dirty="0">
              <a:solidFill>
                <a:schemeClr val="tx1"/>
              </a:solidFill>
            </a:rPr>
            <a:t>15</a:t>
          </a:r>
          <a:r>
            <a:rPr lang="de-DE" sz="1800" kern="1200" dirty="0">
              <a:solidFill>
                <a:schemeClr val="tx1"/>
              </a:solidFill>
            </a:rPr>
            <a:t> </a:t>
          </a:r>
          <a:r>
            <a:rPr lang="de-DE" sz="1800" b="1" kern="1200" dirty="0">
              <a:solidFill>
                <a:schemeClr val="tx1"/>
              </a:solidFill>
            </a:rPr>
            <a:t>Minuten</a:t>
          </a:r>
          <a:r>
            <a:rPr lang="de-DE" sz="1800" kern="1200" dirty="0">
              <a:solidFill>
                <a:schemeClr val="tx1"/>
              </a:solidFill>
            </a:rPr>
            <a:t> ohne Unterbrechung</a:t>
          </a:r>
        </a:p>
      </dsp:txBody>
      <dsp:txXfrm>
        <a:off x="46648" y="1185449"/>
        <a:ext cx="4970726" cy="862301"/>
      </dsp:txXfrm>
    </dsp:sp>
    <dsp:sp modelId="{19C607CF-CEF3-42A5-9FF8-AD179FD9D67F}">
      <dsp:nvSpPr>
        <dsp:cNvPr id="0" name=""/>
        <dsp:cNvSpPr/>
      </dsp:nvSpPr>
      <dsp:spPr>
        <a:xfrm>
          <a:off x="0" y="2146239"/>
          <a:ext cx="5064022" cy="955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a:solidFill>
                <a:schemeClr val="tx1"/>
              </a:solidFill>
            </a:rPr>
            <a:t>Frühestens </a:t>
          </a:r>
          <a:r>
            <a:rPr lang="de-DE" sz="1800" b="1" kern="1200" dirty="0">
              <a:solidFill>
                <a:schemeClr val="tx1"/>
              </a:solidFill>
            </a:rPr>
            <a:t>1</a:t>
          </a:r>
          <a:r>
            <a:rPr lang="de-DE" sz="1800" kern="1200" dirty="0">
              <a:solidFill>
                <a:schemeClr val="tx1"/>
              </a:solidFill>
            </a:rPr>
            <a:t> </a:t>
          </a:r>
          <a:r>
            <a:rPr lang="de-DE" sz="1800" b="1" kern="1200" dirty="0">
              <a:solidFill>
                <a:schemeClr val="tx1"/>
              </a:solidFill>
            </a:rPr>
            <a:t>Stunde</a:t>
          </a:r>
          <a:r>
            <a:rPr lang="de-DE" sz="1800" kern="1200" dirty="0">
              <a:solidFill>
                <a:schemeClr val="tx1"/>
              </a:solidFill>
            </a:rPr>
            <a:t> nach Arbeitsbeginn</a:t>
          </a:r>
        </a:p>
      </dsp:txBody>
      <dsp:txXfrm>
        <a:off x="46648" y="2192887"/>
        <a:ext cx="4970726" cy="862301"/>
      </dsp:txXfrm>
    </dsp:sp>
    <dsp:sp modelId="{D36A6B27-BF9B-4B88-B97C-36B05CAC09DA}">
      <dsp:nvSpPr>
        <dsp:cNvPr id="0" name=""/>
        <dsp:cNvSpPr/>
      </dsp:nvSpPr>
      <dsp:spPr>
        <a:xfrm>
          <a:off x="0" y="3153676"/>
          <a:ext cx="5064022" cy="955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a:solidFill>
                <a:schemeClr val="tx1"/>
              </a:solidFill>
            </a:rPr>
            <a:t>Und spätestens </a:t>
          </a:r>
          <a:r>
            <a:rPr lang="de-DE" sz="1800" b="1" kern="1200" dirty="0">
              <a:solidFill>
                <a:schemeClr val="tx1"/>
              </a:solidFill>
            </a:rPr>
            <a:t>1</a:t>
          </a:r>
          <a:r>
            <a:rPr lang="de-DE" sz="1800" kern="1200" dirty="0">
              <a:solidFill>
                <a:schemeClr val="tx1"/>
              </a:solidFill>
            </a:rPr>
            <a:t> </a:t>
          </a:r>
          <a:r>
            <a:rPr lang="de-DE" sz="1800" b="1" kern="1200" dirty="0">
              <a:solidFill>
                <a:schemeClr val="tx1"/>
              </a:solidFill>
            </a:rPr>
            <a:t>Stunde</a:t>
          </a:r>
          <a:r>
            <a:rPr lang="de-DE" sz="1800" kern="1200" dirty="0">
              <a:solidFill>
                <a:schemeClr val="tx1"/>
              </a:solidFill>
            </a:rPr>
            <a:t> vor Arbeitsende</a:t>
          </a:r>
        </a:p>
      </dsp:txBody>
      <dsp:txXfrm>
        <a:off x="46648" y="3200324"/>
        <a:ext cx="4970726" cy="862301"/>
      </dsp:txXfrm>
    </dsp:sp>
    <dsp:sp modelId="{EFD914FE-000B-4B83-8013-B1DAE531F96F}">
      <dsp:nvSpPr>
        <dsp:cNvPr id="0" name=""/>
        <dsp:cNvSpPr/>
      </dsp:nvSpPr>
      <dsp:spPr>
        <a:xfrm>
          <a:off x="0" y="4161114"/>
          <a:ext cx="5064022" cy="955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a:solidFill>
                <a:schemeClr val="tx1"/>
              </a:solidFill>
            </a:rPr>
            <a:t>Länger als </a:t>
          </a:r>
          <a:r>
            <a:rPr lang="de-DE" sz="1800" b="1" kern="1200" dirty="0">
              <a:solidFill>
                <a:schemeClr val="tx1"/>
              </a:solidFill>
            </a:rPr>
            <a:t>4,5 Stunden</a:t>
          </a:r>
          <a:r>
            <a:rPr lang="de-DE" sz="1800" kern="1200" dirty="0">
              <a:solidFill>
                <a:schemeClr val="tx1"/>
              </a:solidFill>
            </a:rPr>
            <a:t> nicht ohne Pause arbeiten</a:t>
          </a:r>
        </a:p>
      </dsp:txBody>
      <dsp:txXfrm>
        <a:off x="46648" y="4207762"/>
        <a:ext cx="4970726" cy="862301"/>
      </dsp:txXfrm>
    </dsp:sp>
    <dsp:sp modelId="{375BC838-AEFD-4F1F-B847-470450E0BE9F}">
      <dsp:nvSpPr>
        <dsp:cNvPr id="0" name=""/>
        <dsp:cNvSpPr/>
      </dsp:nvSpPr>
      <dsp:spPr>
        <a:xfrm>
          <a:off x="0" y="5168551"/>
          <a:ext cx="5064022" cy="955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a:solidFill>
                <a:schemeClr val="tx1"/>
              </a:solidFill>
            </a:rPr>
            <a:t>Der Aufenthalt in Arbeitsräumen nur, wenn in diesen Räumen das Arbeiten eingestellt ist und die Erholung nicht beeinträchtigt ist.</a:t>
          </a:r>
        </a:p>
      </dsp:txBody>
      <dsp:txXfrm>
        <a:off x="46648" y="5215199"/>
        <a:ext cx="4970726" cy="862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5D3FB-CD44-4D55-9BC8-F79390882BFA}">
      <dsp:nvSpPr>
        <dsp:cNvPr id="0" name=""/>
        <dsp:cNvSpPr/>
      </dsp:nvSpPr>
      <dsp:spPr>
        <a:xfrm>
          <a:off x="1395271" y="0"/>
          <a:ext cx="1722997" cy="2118600"/>
        </a:xfrm>
        <a:prstGeom prst="trapezoid">
          <a:avLst>
            <a:gd name="adj" fmla="val 5021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de-DE" sz="1600" kern="1200" dirty="0"/>
            <a:t>8 Stunden im Gaststättengewerbe</a:t>
          </a:r>
        </a:p>
      </dsp:txBody>
      <dsp:txXfrm>
        <a:off x="1395271" y="0"/>
        <a:ext cx="1722997" cy="2118600"/>
      </dsp:txXfrm>
    </dsp:sp>
    <dsp:sp modelId="{F9B8B9AE-01A3-4C2A-9C81-205B773C8658}">
      <dsp:nvSpPr>
        <dsp:cNvPr id="0" name=""/>
        <dsp:cNvSpPr/>
      </dsp:nvSpPr>
      <dsp:spPr>
        <a:xfrm>
          <a:off x="695810" y="2118600"/>
          <a:ext cx="3121920" cy="1703918"/>
        </a:xfrm>
        <a:prstGeom prst="trapezoid">
          <a:avLst>
            <a:gd name="adj" fmla="val 4083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de-DE" sz="2400" kern="1200" dirty="0"/>
            <a:t>10 Stunden im Bergbau</a:t>
          </a:r>
        </a:p>
      </dsp:txBody>
      <dsp:txXfrm>
        <a:off x="1242146" y="2118600"/>
        <a:ext cx="2029248" cy="1703918"/>
      </dsp:txXfrm>
    </dsp:sp>
    <dsp:sp modelId="{60EF695C-857C-4C13-99D7-7DE52F1EE8BF}">
      <dsp:nvSpPr>
        <dsp:cNvPr id="0" name=""/>
        <dsp:cNvSpPr/>
      </dsp:nvSpPr>
      <dsp:spPr>
        <a:xfrm>
          <a:off x="0" y="3822518"/>
          <a:ext cx="4513541" cy="1703918"/>
        </a:xfrm>
        <a:prstGeom prst="trapezoid">
          <a:avLst>
            <a:gd name="adj" fmla="val 4083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de-DE" sz="2400" kern="1200" dirty="0"/>
            <a:t>11 Stunden Landwirtschaft, Tierhaltung sowie Bau- und Montagestellen</a:t>
          </a:r>
        </a:p>
      </dsp:txBody>
      <dsp:txXfrm>
        <a:off x="789869" y="3822518"/>
        <a:ext cx="2933801" cy="1703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E5BE3-CEF6-4C78-870D-7FF49E5F230E}">
      <dsp:nvSpPr>
        <dsp:cNvPr id="0" name=""/>
        <dsp:cNvSpPr/>
      </dsp:nvSpPr>
      <dsp:spPr>
        <a:xfrm>
          <a:off x="284013" y="0"/>
          <a:ext cx="5431762" cy="543176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D6653-DAF2-4C1D-BE55-0371587A41A1}">
      <dsp:nvSpPr>
        <dsp:cNvPr id="0" name=""/>
        <dsp:cNvSpPr/>
      </dsp:nvSpPr>
      <dsp:spPr>
        <a:xfrm>
          <a:off x="800030" y="516017"/>
          <a:ext cx="2118387" cy="21183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DE" sz="1500" b="1" kern="1200" dirty="0">
              <a:solidFill>
                <a:schemeClr val="tx1"/>
              </a:solidFill>
            </a:rPr>
            <a:t>In Betrieben wo witterungsbedingt hohe Temperaturen herrschen.</a:t>
          </a:r>
          <a:endParaRPr lang="de-DE" sz="1500" kern="1200" dirty="0">
            <a:solidFill>
              <a:schemeClr val="tx1"/>
            </a:solidFill>
          </a:endParaRPr>
        </a:p>
      </dsp:txBody>
      <dsp:txXfrm>
        <a:off x="903441" y="619428"/>
        <a:ext cx="1911565" cy="1911565"/>
      </dsp:txXfrm>
    </dsp:sp>
    <dsp:sp modelId="{CF267CEE-BA35-40EA-B641-514D3F7D4738}">
      <dsp:nvSpPr>
        <dsp:cNvPr id="0" name=""/>
        <dsp:cNvSpPr/>
      </dsp:nvSpPr>
      <dsp:spPr>
        <a:xfrm>
          <a:off x="3081370" y="516017"/>
          <a:ext cx="2118387" cy="21183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DE" sz="1500" b="1" kern="1200" dirty="0">
              <a:solidFill>
                <a:schemeClr val="tx1"/>
              </a:solidFill>
            </a:rPr>
            <a:t>Ab 5 Uhr  (regelmäßig arbeitsmedizinische Untersuchung)</a:t>
          </a:r>
          <a:endParaRPr lang="de-DE" sz="1500" kern="1200" dirty="0">
            <a:solidFill>
              <a:schemeClr val="tx1"/>
            </a:solidFill>
          </a:endParaRPr>
        </a:p>
      </dsp:txBody>
      <dsp:txXfrm>
        <a:off x="3184781" y="619428"/>
        <a:ext cx="1911565" cy="1911565"/>
      </dsp:txXfrm>
    </dsp:sp>
    <dsp:sp modelId="{E3D0115F-135A-4A27-82C3-9C234A3A90B6}">
      <dsp:nvSpPr>
        <dsp:cNvPr id="0" name=""/>
        <dsp:cNvSpPr/>
      </dsp:nvSpPr>
      <dsp:spPr>
        <a:xfrm>
          <a:off x="789396" y="2786723"/>
          <a:ext cx="2118387" cy="21183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DE" sz="1500" b="1" kern="1200" dirty="0">
              <a:solidFill>
                <a:schemeClr val="tx1"/>
              </a:solidFill>
            </a:rPr>
            <a:t>Bei Musikaufführung oder Sportveranstaltung.</a:t>
          </a:r>
          <a:endParaRPr lang="de-DE" sz="1500" kern="1200" dirty="0">
            <a:solidFill>
              <a:schemeClr val="tx1"/>
            </a:solidFill>
          </a:endParaRPr>
        </a:p>
      </dsp:txBody>
      <dsp:txXfrm>
        <a:off x="892807" y="2890134"/>
        <a:ext cx="1911565" cy="1911565"/>
      </dsp:txXfrm>
    </dsp:sp>
    <dsp:sp modelId="{9441D86F-4590-4373-9ADC-FB91684373BE}">
      <dsp:nvSpPr>
        <dsp:cNvPr id="0" name=""/>
        <dsp:cNvSpPr/>
      </dsp:nvSpPr>
      <dsp:spPr>
        <a:xfrm>
          <a:off x="3081370" y="2797357"/>
          <a:ext cx="2118387" cy="21183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DE" sz="1500" b="1" kern="1200" dirty="0">
              <a:solidFill>
                <a:schemeClr val="tx1"/>
              </a:solidFill>
            </a:rPr>
            <a:t>Arbeiten aber nicht Mitwirken</a:t>
          </a:r>
        </a:p>
        <a:p>
          <a:pPr lvl="0" algn="ctr" defTabSz="666750" rtl="0">
            <a:lnSpc>
              <a:spcPct val="90000"/>
            </a:lnSpc>
            <a:spcBef>
              <a:spcPct val="0"/>
            </a:spcBef>
            <a:spcAft>
              <a:spcPct val="35000"/>
            </a:spcAft>
          </a:pPr>
          <a:r>
            <a:rPr lang="de-DE" sz="1500" b="1" kern="1200" dirty="0">
              <a:solidFill>
                <a:schemeClr val="tx1"/>
              </a:solidFill>
            </a:rPr>
            <a:t>Bis 23 Uhr</a:t>
          </a:r>
          <a:endParaRPr lang="de-DE" sz="1500" kern="1200" dirty="0">
            <a:solidFill>
              <a:schemeClr val="tx1"/>
            </a:solidFill>
          </a:endParaRPr>
        </a:p>
      </dsp:txBody>
      <dsp:txXfrm>
        <a:off x="3184781" y="2900768"/>
        <a:ext cx="1911565" cy="19115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ACD29-C568-E94C-B078-CAF7CC525387}" type="datetimeFigureOut">
              <a:rPr lang="de-DE"/>
              <a:t>13.06.2017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0A912-DEEA-5B49-90FA-54531501F453}" type="slidenum">
              <a:rPr lang="de-DE"/>
              <a:t>‹Nr.›</a:t>
            </a:fld>
            <a:endParaRPr lang="de-DE"/>
          </a:p>
        </p:txBody>
      </p:sp>
    </p:spTree>
    <p:extLst>
      <p:ext uri="{BB962C8B-B14F-4D97-AF65-F5344CB8AC3E}">
        <p14:creationId xmlns:p14="http://schemas.microsoft.com/office/powerpoint/2010/main" val="395497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6E58AF3-6425-48D0-A5BA-2DA036394A6A}"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29FA223-F6A6-4E00-BF7E-92C0B723B956}" type="slidenum">
              <a:rPr kumimoji="0" lang="de-DE"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de-DE"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8B84BD7-78A6-42A5-AF34-B11E8300877B}"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spAutoFit/>
          </a:bodyPr>
          <a:lstStyle/>
          <a:p>
            <a:endParaRPr lang="de-DE"/>
          </a:p>
        </p:txBody>
      </p:sp>
    </p:spTree>
    <p:extLst>
      <p:ext uri="{BB962C8B-B14F-4D97-AF65-F5344CB8AC3E}">
        <p14:creationId xmlns:p14="http://schemas.microsoft.com/office/powerpoint/2010/main" val="22465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A241921-D70D-4880-9C7C-397E91C9616B}"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A6C7DCA-678C-40D3-B1BA-4E3C05263CE3}" type="slidenum">
              <a:rPr kumimoji="0" lang="de-DE"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de-DE"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646AB5A-1747-4577-896C-EA319F8D934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lstStyle/>
          <a:p>
            <a:endParaRPr lang="de-DE"/>
          </a:p>
        </p:txBody>
      </p:sp>
    </p:spTree>
    <p:extLst>
      <p:ext uri="{BB962C8B-B14F-4D97-AF65-F5344CB8AC3E}">
        <p14:creationId xmlns:p14="http://schemas.microsoft.com/office/powerpoint/2010/main" val="302615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jens</a:t>
            </a:r>
            <a:r>
              <a:rPr lang="de-DE" dirty="0"/>
              <a:t> </a:t>
            </a:r>
            <a:r>
              <a:rPr lang="de-DE" dirty="0" err="1"/>
              <a:t>ruppel</a:t>
            </a:r>
            <a:r>
              <a:rPr lang="de-DE" dirty="0"/>
              <a:t> </a:t>
            </a:r>
          </a:p>
        </p:txBody>
      </p:sp>
      <p:sp>
        <p:nvSpPr>
          <p:cNvPr id="4" name="Foliennummernplatzhalter 3"/>
          <p:cNvSpPr>
            <a:spLocks noGrp="1"/>
          </p:cNvSpPr>
          <p:nvPr>
            <p:ph type="sldNum" sz="quarter" idx="10"/>
          </p:nvPr>
        </p:nvSpPr>
        <p:spPr/>
        <p:txBody>
          <a:bodyPr/>
          <a:lstStyle/>
          <a:p>
            <a:fld id="{F56ABA5A-8842-49BD-B3BE-6E38445ACB45}" type="slidenum">
              <a:rPr lang="de-DE" smtClean="0"/>
              <a:t>18</a:t>
            </a:fld>
            <a:endParaRPr lang="de-DE"/>
          </a:p>
        </p:txBody>
      </p:sp>
    </p:spTree>
    <p:extLst>
      <p:ext uri="{BB962C8B-B14F-4D97-AF65-F5344CB8AC3E}">
        <p14:creationId xmlns:p14="http://schemas.microsoft.com/office/powerpoint/2010/main" val="2607709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jens</a:t>
            </a:r>
            <a:r>
              <a:rPr lang="de-DE" dirty="0"/>
              <a:t> </a:t>
            </a:r>
            <a:r>
              <a:rPr lang="de-DE" dirty="0" err="1"/>
              <a:t>ruppel</a:t>
            </a:r>
            <a:r>
              <a:rPr lang="de-DE" dirty="0"/>
              <a:t> </a:t>
            </a:r>
          </a:p>
        </p:txBody>
      </p:sp>
      <p:sp>
        <p:nvSpPr>
          <p:cNvPr id="4" name="Foliennummernplatzhalter 3"/>
          <p:cNvSpPr>
            <a:spLocks noGrp="1"/>
          </p:cNvSpPr>
          <p:nvPr>
            <p:ph type="sldNum" sz="quarter" idx="10"/>
          </p:nvPr>
        </p:nvSpPr>
        <p:spPr/>
        <p:txBody>
          <a:bodyPr/>
          <a:lstStyle/>
          <a:p>
            <a:fld id="{F56ABA5A-8842-49BD-B3BE-6E38445ACB45}" type="slidenum">
              <a:rPr lang="de-DE" smtClean="0"/>
              <a:t>19</a:t>
            </a:fld>
            <a:endParaRPr lang="de-DE"/>
          </a:p>
        </p:txBody>
      </p:sp>
    </p:spTree>
    <p:extLst>
      <p:ext uri="{BB962C8B-B14F-4D97-AF65-F5344CB8AC3E}">
        <p14:creationId xmlns:p14="http://schemas.microsoft.com/office/powerpoint/2010/main" val="3047043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Jens </a:t>
            </a:r>
            <a:r>
              <a:rPr lang="de-DE" dirty="0" err="1"/>
              <a:t>ruppel</a:t>
            </a:r>
            <a:endParaRPr lang="de-DE" dirty="0"/>
          </a:p>
        </p:txBody>
      </p:sp>
      <p:sp>
        <p:nvSpPr>
          <p:cNvPr id="4" name="Foliennummernplatzhalter 3"/>
          <p:cNvSpPr>
            <a:spLocks noGrp="1"/>
          </p:cNvSpPr>
          <p:nvPr>
            <p:ph type="sldNum" sz="quarter" idx="10"/>
          </p:nvPr>
        </p:nvSpPr>
        <p:spPr/>
        <p:txBody>
          <a:bodyPr/>
          <a:lstStyle/>
          <a:p>
            <a:fld id="{F56ABA5A-8842-49BD-B3BE-6E38445ACB45}" type="slidenum">
              <a:rPr lang="de-DE" smtClean="0"/>
              <a:t>20</a:t>
            </a:fld>
            <a:endParaRPr lang="de-DE"/>
          </a:p>
        </p:txBody>
      </p:sp>
    </p:spTree>
    <p:extLst>
      <p:ext uri="{BB962C8B-B14F-4D97-AF65-F5344CB8AC3E}">
        <p14:creationId xmlns:p14="http://schemas.microsoft.com/office/powerpoint/2010/main" val="410393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6E58AF3-6425-48D0-A5BA-2DA036394A6A}"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D8E306C-7C94-4BF9-8D8E-CB77ADFE9E51}" type="slidenum">
              <a:rPr kumimoji="0" lang="de-DE"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de-DE"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6CCD891-D071-482B-B490-E3D7867B27FE}"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lstStyle/>
          <a:p>
            <a:endParaRPr lang="de-DE"/>
          </a:p>
        </p:txBody>
      </p:sp>
    </p:spTree>
    <p:extLst>
      <p:ext uri="{BB962C8B-B14F-4D97-AF65-F5344CB8AC3E}">
        <p14:creationId xmlns:p14="http://schemas.microsoft.com/office/powerpoint/2010/main" val="65595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6E58AF3-6425-48D0-A5BA-2DA036394A6A}"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7B1C530-DE67-407B-A99C-3DE49863B166}" type="slidenum">
              <a:rPr kumimoji="0" lang="de-DE"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de-DE"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55CA35E-8021-4930-814F-BBC8B4E6F81C}"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lstStyle/>
          <a:p>
            <a:endParaRPr lang="de-DE"/>
          </a:p>
        </p:txBody>
      </p:sp>
    </p:spTree>
    <p:extLst>
      <p:ext uri="{BB962C8B-B14F-4D97-AF65-F5344CB8AC3E}">
        <p14:creationId xmlns:p14="http://schemas.microsoft.com/office/powerpoint/2010/main" val="26601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6E58AF3-6425-48D0-A5BA-2DA036394A6A}"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48A307D-9CB3-4E04-90B7-D996027728B8}" type="slidenum">
              <a:rPr kumimoji="0" lang="de-DE"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de-DE"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1675E50-DF9A-41E9-9F5F-CD899BBF087A}"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lstStyle/>
          <a:p>
            <a:endParaRPr lang="de-DE"/>
          </a:p>
        </p:txBody>
      </p:sp>
    </p:spTree>
    <p:extLst>
      <p:ext uri="{BB962C8B-B14F-4D97-AF65-F5344CB8AC3E}">
        <p14:creationId xmlns:p14="http://schemas.microsoft.com/office/powerpoint/2010/main" val="278877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6E58AF3-6425-48D0-A5BA-2DA036394A6A}"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A6C8F62-8841-483E-85C7-C0AC9625293D}" type="slidenum">
              <a:rPr kumimoji="0" lang="de-DE"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de-DE"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9DE3FDB-74B4-4263-84BC-DF8077B80FA8}"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lstStyle/>
          <a:p>
            <a:endParaRPr lang="de-DE"/>
          </a:p>
        </p:txBody>
      </p:sp>
    </p:spTree>
    <p:extLst>
      <p:ext uri="{BB962C8B-B14F-4D97-AF65-F5344CB8AC3E}">
        <p14:creationId xmlns:p14="http://schemas.microsoft.com/office/powerpoint/2010/main" val="48551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6E58AF3-6425-48D0-A5BA-2DA036394A6A}"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BE7BADB-77BD-4A22-865C-62F3016DE79A}" type="slidenum">
              <a:rPr kumimoji="0" lang="de-DE"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de-DE"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704EBEB-A789-4160-92D0-AF6EE11B333B}"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lstStyle/>
          <a:p>
            <a:endParaRPr lang="de-DE"/>
          </a:p>
        </p:txBody>
      </p:sp>
    </p:spTree>
    <p:extLst>
      <p:ext uri="{BB962C8B-B14F-4D97-AF65-F5344CB8AC3E}">
        <p14:creationId xmlns:p14="http://schemas.microsoft.com/office/powerpoint/2010/main" val="100212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A241921-D70D-4880-9C7C-397E91C9616B}"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85A0123-DCD8-49C1-B1F3-439934CCE64A}" type="slidenum">
              <a:rPr kumimoji="0" lang="de-DE"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de-DE"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1C9DE7-DC28-4F2D-BBFA-DF18CEA8154C}"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spAutoFit/>
          </a:bodyPr>
          <a:lstStyle/>
          <a:p>
            <a:endParaRPr lang="de-DE"/>
          </a:p>
        </p:txBody>
      </p:sp>
    </p:spTree>
    <p:extLst>
      <p:ext uri="{BB962C8B-B14F-4D97-AF65-F5344CB8AC3E}">
        <p14:creationId xmlns:p14="http://schemas.microsoft.com/office/powerpoint/2010/main" val="224958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A241921-D70D-4880-9C7C-397E91C9616B}"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D425F4E-B59D-4E16-A55B-37D2FCD4E226}" type="slidenum">
              <a:rPr kumimoji="0" lang="de-DE"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de-DE"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2580EF5-2A14-49F2-96B2-86A94BD9F22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lstStyle/>
          <a:p>
            <a:endParaRPr lang="de-DE"/>
          </a:p>
        </p:txBody>
      </p:sp>
    </p:spTree>
    <p:extLst>
      <p:ext uri="{BB962C8B-B14F-4D97-AF65-F5344CB8AC3E}">
        <p14:creationId xmlns:p14="http://schemas.microsoft.com/office/powerpoint/2010/main" val="202969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A241921-D70D-4880-9C7C-397E91C9616B}"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C18A097-5302-4857-8134-642A5146FD46}" type="slidenum">
              <a:rPr kumimoji="0" lang="de-DE"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de-DE"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6658124-5923-46F1-92C0-4F51AD9EA157}"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a:noFill/>
          <a:ln>
            <a:noFill/>
          </a:ln>
        </p:spPr>
        <p:txBody>
          <a:bodyPr lIns="0" tIns="0" rIns="0" bIns="0"/>
          <a:lstStyle/>
          <a:p>
            <a:endParaRPr lang="de-DE"/>
          </a:p>
        </p:txBody>
      </p:sp>
    </p:spTree>
    <p:extLst>
      <p:ext uri="{BB962C8B-B14F-4D97-AF65-F5344CB8AC3E}">
        <p14:creationId xmlns:p14="http://schemas.microsoft.com/office/powerpoint/2010/main" val="363623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dirty="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dirty="0"/>
              <a:t>Titelmasterformat durch Klicken bearbeiten</a:t>
            </a:r>
            <a:endParaRPr lang="en-US" dirty="0"/>
          </a:p>
        </p:txBody>
      </p:sp>
      <p:sp>
        <p:nvSpPr>
          <p:cNvPr id="3" name="Content Placehold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dirty="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dirty="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dirty="0"/>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dirty="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dirty="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3.xml"/><Relationship Id="rId7" Type="http://schemas.openxmlformats.org/officeDocument/2006/relationships/image" Target="../media/image10.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0988" y="222099"/>
            <a:ext cx="8835410" cy="1691762"/>
          </a:xfrm>
        </p:spPr>
        <p:txBody>
          <a:bodyPr/>
          <a:lstStyle/>
          <a:p>
            <a:pPr algn="ctr"/>
            <a:r>
              <a:rPr lang="de-DE" u="sng">
                <a:solidFill>
                  <a:schemeClr val="accent4"/>
                </a:solidFill>
              </a:rPr>
              <a:t>Das Jugendarbeitsschutzgesetz</a:t>
            </a:r>
            <a:r>
              <a:rPr lang="de-DE">
                <a:solidFill>
                  <a:schemeClr val="tx2"/>
                </a:solidFill>
              </a:rPr>
              <a:t> </a:t>
            </a:r>
          </a:p>
        </p:txBody>
      </p:sp>
      <p:pic>
        <p:nvPicPr>
          <p:cNvPr id="5" name="Grafik 5"/>
          <p:cNvPicPr>
            <a:picLocks noChangeAspect="1"/>
          </p:cNvPicPr>
          <p:nvPr/>
        </p:nvPicPr>
        <p:blipFill>
          <a:blip r:embed="rId2"/>
          <a:stretch>
            <a:fillRect/>
          </a:stretch>
        </p:blipFill>
        <p:spPr>
          <a:xfrm>
            <a:off x="2020820" y="2166384"/>
            <a:ext cx="6707630" cy="4332766"/>
          </a:xfrm>
          <a:prstGeom prst="rect">
            <a:avLst/>
          </a:prstGeom>
        </p:spPr>
      </p:pic>
      <p:sp>
        <p:nvSpPr>
          <p:cNvPr id="3" name="Textfeld 2"/>
          <p:cNvSpPr txBox="1"/>
          <p:nvPr/>
        </p:nvSpPr>
        <p:spPr>
          <a:xfrm>
            <a:off x="192024" y="6314484"/>
            <a:ext cx="2836289" cy="369332"/>
          </a:xfrm>
          <a:prstGeom prst="rect">
            <a:avLst/>
          </a:prstGeom>
          <a:noFill/>
        </p:spPr>
        <p:txBody>
          <a:bodyPr wrap="none" rtlCol="0">
            <a:spAutoFit/>
          </a:bodyPr>
          <a:lstStyle/>
          <a:p>
            <a:r>
              <a:rPr lang="de-DE" dirty="0" smtClean="0"/>
              <a:t>Betriebswirt Oliver Reiter</a:t>
            </a:r>
            <a:endParaRPr lang="de-DE" dirty="0"/>
          </a:p>
        </p:txBody>
      </p:sp>
    </p:spTree>
    <p:extLst>
      <p:ext uri="{BB962C8B-B14F-4D97-AF65-F5344CB8AC3E}">
        <p14:creationId xmlns:p14="http://schemas.microsoft.com/office/powerpoint/2010/main" val="218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281161"/>
            <a:ext cx="9071640" cy="1262160"/>
          </a:xfrm>
        </p:spPr>
        <p:txBody>
          <a:bodyPr/>
          <a:lstStyle/>
          <a:p>
            <a:pPr lvl="0"/>
            <a:r>
              <a:rPr lang="de-DE" i="1" u="sng">
                <a:solidFill>
                  <a:schemeClr val="accent4"/>
                </a:solidFill>
              </a:rPr>
              <a:t>Arbeitszeit</a:t>
            </a:r>
          </a:p>
        </p:txBody>
      </p:sp>
      <p:sp>
        <p:nvSpPr>
          <p:cNvPr id="3" name="Text Placeholder 2"/>
          <p:cNvSpPr txBox="1">
            <a:spLocks noGrp="1"/>
          </p:cNvSpPr>
          <p:nvPr>
            <p:ph type="body" idx="4294967295"/>
          </p:nvPr>
        </p:nvSpPr>
        <p:spPr>
          <a:xfrm>
            <a:off x="503999" y="1330447"/>
            <a:ext cx="9071640" cy="4989240"/>
          </a:xfrm>
        </p:spPr>
        <p:txBody>
          <a:bodyPr/>
          <a:lstStyle/>
          <a:p>
            <a:pPr lvl="0">
              <a:buSzPct val="45000"/>
              <a:buFont typeface="StarSymbol"/>
              <a:buChar char="●"/>
            </a:pPr>
            <a:r>
              <a:rPr lang="de-DE" sz="2000"/>
              <a:t>Arbeitszeit ist die Zeit von Beginn bis Ende der täglichen Beschäftigung ohne Pausenzeiten.</a:t>
            </a:r>
          </a:p>
          <a:p>
            <a:pPr lvl="0">
              <a:buSzPct val="45000"/>
              <a:buFont typeface="StarSymbol"/>
              <a:buChar char="●"/>
            </a:pPr>
            <a:endParaRPr lang="de-DE"/>
          </a:p>
        </p:txBody>
      </p:sp>
      <p:pic>
        <p:nvPicPr>
          <p:cNvPr id="4" name="Grafik 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990132" y="2489628"/>
            <a:ext cx="5695089" cy="3409789"/>
          </a:xfrm>
          <a:prstGeom prst="rect">
            <a:avLst/>
          </a:prstGeom>
          <a:noFill/>
          <a:ln>
            <a:noFill/>
          </a:ln>
        </p:spPr>
      </p:pic>
    </p:spTree>
    <p:extLst>
      <p:ext uri="{BB962C8B-B14F-4D97-AF65-F5344CB8AC3E}">
        <p14:creationId xmlns:p14="http://schemas.microsoft.com/office/powerpoint/2010/main" val="16581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160"/>
          </a:xfrm>
        </p:spPr>
        <p:txBody>
          <a:bodyPr/>
          <a:lstStyle/>
          <a:p>
            <a:pPr lvl="0"/>
            <a:r>
              <a:rPr lang="de-DE" i="1" u="sng">
                <a:solidFill>
                  <a:schemeClr val="accent4"/>
                </a:solidFill>
              </a:rPr>
              <a:t>Wie lange dürfen Jugendliche arbeiten?</a:t>
            </a:r>
          </a:p>
        </p:txBody>
      </p:sp>
      <p:sp>
        <p:nvSpPr>
          <p:cNvPr id="3" name="Text Placeholder 2"/>
          <p:cNvSpPr txBox="1">
            <a:spLocks noGrp="1"/>
          </p:cNvSpPr>
          <p:nvPr>
            <p:ph type="body" idx="4294967295"/>
          </p:nvPr>
        </p:nvSpPr>
        <p:spPr>
          <a:xfrm>
            <a:off x="503999" y="1506145"/>
            <a:ext cx="9071640" cy="4989240"/>
          </a:xfrm>
        </p:spPr>
        <p:txBody>
          <a:bodyPr>
            <a:normAutofit/>
          </a:bodyPr>
          <a:lstStyle/>
          <a:p>
            <a:pPr lvl="0">
              <a:buSzPct val="45000"/>
              <a:buFont typeface="StarSymbol"/>
              <a:buChar char="●"/>
            </a:pPr>
            <a:r>
              <a:rPr lang="de-DE" sz="2000"/>
              <a:t>Nicht länger als 8 Std. täglich</a:t>
            </a:r>
          </a:p>
          <a:p>
            <a:pPr lvl="0">
              <a:buSzPct val="45000"/>
              <a:buFont typeface="StarSymbol"/>
              <a:buChar char="●"/>
            </a:pPr>
            <a:r>
              <a:rPr lang="de-DE" sz="2000"/>
              <a:t>Nicht mehr als 40 Std. pro Woche</a:t>
            </a:r>
          </a:p>
          <a:p>
            <a:pPr lvl="0">
              <a:buSzPct val="45000"/>
              <a:buFont typeface="StarSymbol"/>
              <a:buChar char="●"/>
            </a:pPr>
            <a:r>
              <a:rPr lang="de-DE" sz="2000"/>
              <a:t>Wenn die Arbeitszeit an einzelnen Werktagen kürzer als 8 Std. ist, können sie die restlichen Tage der selben Woche 8.5 Std. arbeiten</a:t>
            </a:r>
          </a:p>
        </p:txBody>
      </p:sp>
      <p:pic>
        <p:nvPicPr>
          <p:cNvPr id="4" name="Grafik 4"/>
          <p:cNvPicPr>
            <a:picLocks noChangeAspect="1"/>
          </p:cNvPicPr>
          <p:nvPr/>
        </p:nvPicPr>
        <p:blipFill>
          <a:blip r:embed="rId3"/>
          <a:stretch>
            <a:fillRect/>
          </a:stretch>
        </p:blipFill>
        <p:spPr>
          <a:xfrm>
            <a:off x="3569548" y="3642261"/>
            <a:ext cx="4444743" cy="2853124"/>
          </a:xfrm>
          <a:prstGeom prst="rect">
            <a:avLst/>
          </a:prstGeom>
        </p:spPr>
      </p:pic>
    </p:spTree>
    <p:extLst>
      <p:ext uri="{BB962C8B-B14F-4D97-AF65-F5344CB8AC3E}">
        <p14:creationId xmlns:p14="http://schemas.microsoft.com/office/powerpoint/2010/main" val="331069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160"/>
          </a:xfrm>
        </p:spPr>
        <p:txBody>
          <a:bodyPr/>
          <a:lstStyle/>
          <a:p>
            <a:pPr lvl="0"/>
            <a:r>
              <a:rPr lang="de-DE" i="1" u="sng">
                <a:solidFill>
                  <a:schemeClr val="accent4"/>
                </a:solidFill>
              </a:rPr>
              <a:t>Berufsschule</a:t>
            </a:r>
          </a:p>
        </p:txBody>
      </p:sp>
      <p:sp>
        <p:nvSpPr>
          <p:cNvPr id="3" name="Text Placeholder 2"/>
          <p:cNvSpPr txBox="1">
            <a:spLocks noGrp="1"/>
          </p:cNvSpPr>
          <p:nvPr>
            <p:ph type="body" idx="4294967295"/>
          </p:nvPr>
        </p:nvSpPr>
        <p:spPr>
          <a:xfrm>
            <a:off x="503999" y="1290575"/>
            <a:ext cx="9071640" cy="4989240"/>
          </a:xfrm>
        </p:spPr>
        <p:txBody>
          <a:bodyPr>
            <a:normAutofit/>
          </a:bodyPr>
          <a:lstStyle/>
          <a:p>
            <a:pPr lvl="0">
              <a:buSzPct val="45000"/>
              <a:buFont typeface="StarSymbol"/>
              <a:buChar char="●"/>
            </a:pPr>
            <a:r>
              <a:rPr lang="de-DE" sz="2000"/>
              <a:t>Der Arbeitgeber </a:t>
            </a:r>
            <a:r>
              <a:rPr lang="de-DE" sz="2000" b="1" u="sng">
                <a:effectLst>
                  <a:outerShdw dist="17961" dir="2700000">
                    <a:scrgbClr r="0" g="0" b="0"/>
                  </a:outerShdw>
                </a:effectLst>
              </a:rPr>
              <a:t>muss</a:t>
            </a:r>
            <a:r>
              <a:rPr lang="de-DE" sz="2000"/>
              <a:t> den Jugendlichen für die Teilnahme am Berufsschulunterricht freistellen</a:t>
            </a:r>
          </a:p>
          <a:p>
            <a:pPr lvl="0"/>
            <a:endParaRPr lang="de-DE" sz="2000"/>
          </a:p>
          <a:p>
            <a:pPr lvl="0">
              <a:buSzPct val="45000"/>
              <a:buFont typeface="StarSymbol"/>
              <a:buChar char="●"/>
            </a:pPr>
            <a:r>
              <a:rPr lang="de-DE" sz="2000"/>
              <a:t>Der Jugendliche darf am Schultag nicht vor 9 Uhr beschäftigt werden</a:t>
            </a:r>
          </a:p>
          <a:p>
            <a:pPr lvl="0"/>
            <a:endParaRPr lang="de-DE" sz="2000"/>
          </a:p>
          <a:p>
            <a:pPr lvl="0">
              <a:buSzPct val="45000"/>
              <a:buFont typeface="StarSymbol"/>
              <a:buChar char="●"/>
            </a:pPr>
            <a:r>
              <a:rPr lang="de-DE" sz="2000"/>
              <a:t>Durch den Besuch der Berufsschule darf kein Entgeltausfall eintreten</a:t>
            </a:r>
          </a:p>
        </p:txBody>
      </p:sp>
    </p:spTree>
    <p:extLst>
      <p:ext uri="{BB962C8B-B14F-4D97-AF65-F5344CB8AC3E}">
        <p14:creationId xmlns:p14="http://schemas.microsoft.com/office/powerpoint/2010/main" val="406276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160"/>
          </a:xfrm>
        </p:spPr>
        <p:txBody>
          <a:bodyPr/>
          <a:lstStyle/>
          <a:p>
            <a:pPr lvl="0"/>
            <a:r>
              <a:rPr lang="de-DE" i="1" u="sng">
                <a:solidFill>
                  <a:schemeClr val="accent4"/>
                </a:solidFill>
              </a:rPr>
              <a:t>Prüfungen und außerbetrieblichen Maßnahmen</a:t>
            </a:r>
          </a:p>
        </p:txBody>
      </p:sp>
      <p:sp>
        <p:nvSpPr>
          <p:cNvPr id="3" name="Text Placeholder 2"/>
          <p:cNvSpPr txBox="1">
            <a:spLocks noGrp="1"/>
          </p:cNvSpPr>
          <p:nvPr>
            <p:ph type="body" idx="4294967295"/>
          </p:nvPr>
        </p:nvSpPr>
        <p:spPr>
          <a:xfrm>
            <a:off x="503999" y="1868760"/>
            <a:ext cx="9071640" cy="4989240"/>
          </a:xfrm>
        </p:spPr>
        <p:txBody>
          <a:bodyPr>
            <a:normAutofit/>
          </a:bodyPr>
          <a:lstStyle/>
          <a:p>
            <a:pPr lvl="0">
              <a:buSzPct val="45000"/>
              <a:buFont typeface="StarSymbol"/>
              <a:buChar char="●"/>
            </a:pPr>
            <a:r>
              <a:rPr lang="de-DE" sz="2000"/>
              <a:t>Der Arbeitgeber muss den Jugendlichen für Prüfungen und Ausbildungsmaßnahmen die außerhalb vom Betrieb stattfinden freistellen</a:t>
            </a:r>
          </a:p>
          <a:p>
            <a:pPr lvl="0"/>
            <a:endParaRPr lang="de-DE" sz="2000"/>
          </a:p>
          <a:p>
            <a:pPr lvl="0">
              <a:buSzPct val="45000"/>
              <a:buFont typeface="StarSymbol"/>
              <a:buChar char="●"/>
            </a:pPr>
            <a:r>
              <a:rPr lang="de-DE" sz="2000"/>
              <a:t>Als Arbeitszeit wird hier die Zeit der Teilnahme inklusive der Pausenzeit angerechnet</a:t>
            </a:r>
          </a:p>
          <a:p>
            <a:pPr lvl="0"/>
            <a:endParaRPr lang="de-DE" sz="2000"/>
          </a:p>
          <a:p>
            <a:pPr lvl="0">
              <a:buSzPct val="45000"/>
              <a:buFont typeface="StarSymbol"/>
              <a:buChar char="●"/>
            </a:pPr>
            <a:r>
              <a:rPr lang="de-DE" sz="2000"/>
              <a:t>Es darf kein Entgeltausfall eintreten</a:t>
            </a:r>
          </a:p>
        </p:txBody>
      </p:sp>
    </p:spTree>
    <p:extLst>
      <p:ext uri="{BB962C8B-B14F-4D97-AF65-F5344CB8AC3E}">
        <p14:creationId xmlns:p14="http://schemas.microsoft.com/office/powerpoint/2010/main" val="184452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646331"/>
          </a:xfrm>
        </p:spPr>
        <p:txBody>
          <a:bodyPr>
            <a:spAutoFit/>
          </a:bodyPr>
          <a:lstStyle/>
          <a:p>
            <a:pPr lvl="0"/>
            <a:r>
              <a:rPr lang="de-DE" i="1" u="sng">
                <a:solidFill>
                  <a:schemeClr val="accent4"/>
                </a:solidFill>
              </a:rPr>
              <a:t>Ärztliche Untersuchungen und die Kosten</a:t>
            </a:r>
          </a:p>
        </p:txBody>
      </p:sp>
      <p:sp>
        <p:nvSpPr>
          <p:cNvPr id="3" name="Subtitle 2"/>
          <p:cNvSpPr txBox="1">
            <a:spLocks noGrp="1"/>
          </p:cNvSpPr>
          <p:nvPr>
            <p:ph type="subTitle" idx="4294967295"/>
          </p:nvPr>
        </p:nvSpPr>
        <p:spPr>
          <a:xfrm>
            <a:off x="503999" y="770859"/>
            <a:ext cx="9071640" cy="4299501"/>
          </a:xfrm>
        </p:spPr>
        <p:txBody>
          <a:bodyPr anchor="ctr"/>
          <a:lstStyle/>
          <a:p>
            <a:pPr lvl="0" algn="l"/>
            <a:r>
              <a:rPr lang="de-DE" sz="2000"/>
              <a:t>- Arbeitgeber müssen Jugendliche für Arztbesuche freistellen</a:t>
            </a:r>
          </a:p>
          <a:p>
            <a:pPr lvl="0" algn="l"/>
            <a:endParaRPr lang="de-DE" sz="2000"/>
          </a:p>
          <a:p>
            <a:pPr lvl="0" algn="l"/>
            <a:r>
              <a:rPr lang="de-DE" sz="2000"/>
              <a:t>- ein Entgeltausfall darf dadurch nicht eintreten</a:t>
            </a:r>
          </a:p>
          <a:p>
            <a:pPr lvl="0" algn="l"/>
            <a:endParaRPr lang="de-DE" sz="2000"/>
          </a:p>
          <a:p>
            <a:pPr lvl="0" algn="l"/>
            <a:r>
              <a:rPr lang="de-DE" sz="2000"/>
              <a:t>- Kosten für die Untersuchungen trägt das Land</a:t>
            </a:r>
          </a:p>
          <a:p>
            <a:pPr lvl="0" algn="l"/>
            <a:endParaRPr lang="de-DE" sz="2000"/>
          </a:p>
          <a:p>
            <a:pPr lvl="0" algn="l"/>
            <a:r>
              <a:rPr lang="de-DE" sz="2000"/>
              <a:t>- Ärzte unterrichten sich mit Einverständnis der Erziehungsberechtigten                 gegenseitig über Untersuchungsbefunde  </a:t>
            </a:r>
          </a:p>
        </p:txBody>
      </p:sp>
    </p:spTree>
    <p:extLst>
      <p:ext uri="{BB962C8B-B14F-4D97-AF65-F5344CB8AC3E}">
        <p14:creationId xmlns:p14="http://schemas.microsoft.com/office/powerpoint/2010/main" val="56041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868261"/>
          </a:xfrm>
        </p:spPr>
        <p:txBody>
          <a:bodyPr>
            <a:normAutofit/>
          </a:bodyPr>
          <a:lstStyle/>
          <a:p>
            <a:pPr lvl="0"/>
            <a:r>
              <a:rPr lang="de-DE" i="1" u="sng">
                <a:solidFill>
                  <a:schemeClr val="accent4"/>
                </a:solidFill>
              </a:rPr>
              <a:t>Aushänge und Verzeichnisse</a:t>
            </a:r>
          </a:p>
        </p:txBody>
      </p:sp>
      <p:sp>
        <p:nvSpPr>
          <p:cNvPr id="3" name="Text Placeholder 2"/>
          <p:cNvSpPr txBox="1">
            <a:spLocks noGrp="1"/>
          </p:cNvSpPr>
          <p:nvPr>
            <p:ph type="body" idx="4294967295"/>
          </p:nvPr>
        </p:nvSpPr>
        <p:spPr>
          <a:xfrm>
            <a:off x="503999" y="1275907"/>
            <a:ext cx="9071640" cy="4989240"/>
          </a:xfrm>
        </p:spPr>
        <p:txBody>
          <a:bodyPr>
            <a:normAutofit/>
          </a:bodyPr>
          <a:lstStyle/>
          <a:p>
            <a:pPr lvl="0"/>
            <a:r>
              <a:rPr lang="de-DE" sz="2000"/>
              <a:t>- bei regelmäßiger Beschäftigung mindestens eines Jugendlichen         muss dieses Gesetz an geeigneter Stelle aushängen oder ausliegen</a:t>
            </a:r>
          </a:p>
          <a:p>
            <a:pPr marL="0" lvl="0" indent="0">
              <a:buNone/>
            </a:pPr>
            <a:endParaRPr lang="de-DE" sz="2000"/>
          </a:p>
          <a:p>
            <a:pPr lvl="0"/>
            <a:r>
              <a:rPr lang="de-DE" sz="2000"/>
              <a:t>- bei mindestens 3 regelmäßig beschäftigten Jugendlichen müssen die tatsächlichen Arbeits-, Pausenzeiten an geeigneter Stelle               aushängen</a:t>
            </a:r>
          </a:p>
          <a:p>
            <a:pPr lvl="0"/>
            <a:endParaRPr lang="de-DE" sz="2000"/>
          </a:p>
          <a:p>
            <a:pPr lvl="0"/>
            <a:r>
              <a:rPr lang="de-DE" sz="2000"/>
              <a:t>- Arbeitgeber müssen Verzeichnisse mit bei Ihnen angestellten              Jugendlichen führen, deren Inhalt Name, Anschrift, Geb.datum,           Datum des Beschäftigungsbeginns umfassen muss</a:t>
            </a:r>
          </a:p>
          <a:p>
            <a:pPr lvl="0"/>
            <a:endParaRPr lang="de-DE" sz="2000"/>
          </a:p>
          <a:p>
            <a:pPr lvl="0"/>
            <a:r>
              <a:rPr lang="de-DE" sz="2000"/>
              <a:t>- die Verzeichnisse sind mindestens 2 Jahre nach dem letzten Eintrag   aufzubewahren</a:t>
            </a:r>
          </a:p>
        </p:txBody>
      </p:sp>
    </p:spTree>
    <p:extLst>
      <p:ext uri="{BB962C8B-B14F-4D97-AF65-F5344CB8AC3E}">
        <p14:creationId xmlns:p14="http://schemas.microsoft.com/office/powerpoint/2010/main" val="352882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1192"/>
            <a:ext cx="10859548" cy="1280273"/>
          </a:xfrm>
        </p:spPr>
        <p:txBody>
          <a:bodyPr>
            <a:noAutofit/>
          </a:bodyPr>
          <a:lstStyle/>
          <a:p>
            <a:pPr lvl="0"/>
            <a:r>
              <a:rPr lang="de-DE" i="1" u="sng">
                <a:solidFill>
                  <a:schemeClr val="accent4"/>
                </a:solidFill>
              </a:rPr>
              <a:t>Aufsicht, Verstöße und Ausnahme-       bewilligungen</a:t>
            </a:r>
          </a:p>
        </p:txBody>
      </p:sp>
      <p:sp>
        <p:nvSpPr>
          <p:cNvPr id="3" name="Text Placeholder 2"/>
          <p:cNvSpPr txBox="1">
            <a:spLocks noGrp="1"/>
          </p:cNvSpPr>
          <p:nvPr>
            <p:ph type="body" idx="4294967295"/>
          </p:nvPr>
        </p:nvSpPr>
        <p:spPr>
          <a:xfrm>
            <a:off x="503999" y="1868760"/>
            <a:ext cx="9071640" cy="4989240"/>
          </a:xfrm>
        </p:spPr>
        <p:txBody>
          <a:bodyPr>
            <a:normAutofit/>
          </a:bodyPr>
          <a:lstStyle/>
          <a:p>
            <a:pPr lvl="0"/>
            <a:r>
              <a:rPr lang="de-DE" sz="2000"/>
              <a:t>- der Aufsichtsbehörde obliegt die Durchführung des Gesetzes</a:t>
            </a:r>
          </a:p>
          <a:p>
            <a:pPr lvl="0"/>
            <a:endParaRPr lang="de-DE" sz="2000"/>
          </a:p>
          <a:p>
            <a:pPr lvl="0"/>
            <a:r>
              <a:rPr lang="de-DE" sz="2000"/>
              <a:t>- sie kontrolliert Arbeits-, Pausenzeiten und besichtigt Betriebe</a:t>
            </a:r>
          </a:p>
          <a:p>
            <a:pPr lvl="0"/>
            <a:endParaRPr lang="de-DE" sz="2000"/>
          </a:p>
          <a:p>
            <a:pPr lvl="0"/>
            <a:r>
              <a:rPr lang="de-DE" sz="2000"/>
              <a:t>- die Behörde teilt schwere Verstöße der nach der Handwerks-              ordnung zuständigen Behörde mit</a:t>
            </a:r>
          </a:p>
          <a:p>
            <a:pPr lvl="0"/>
            <a:endParaRPr lang="de-DE" sz="2000"/>
          </a:p>
          <a:p>
            <a:pPr lvl="0"/>
            <a:r>
              <a:rPr lang="de-DE" sz="2000"/>
              <a:t>- erteilte Ausnahmen sind zu befristen, können mit Bedingungen oder   Auflagen verbunden sein und sind jederzeit widerrufbar</a:t>
            </a:r>
          </a:p>
          <a:p>
            <a:pPr lvl="0"/>
            <a:endParaRPr lang="de-DE" sz="2000"/>
          </a:p>
          <a:p>
            <a:pPr lvl="0"/>
            <a:r>
              <a:rPr lang="de-DE" sz="2000"/>
              <a:t>- bewilligte Ausnahmen müssen für Jederman im Betrieb aushängen</a:t>
            </a:r>
          </a:p>
        </p:txBody>
      </p:sp>
    </p:spTree>
    <p:extLst>
      <p:ext uri="{BB962C8B-B14F-4D97-AF65-F5344CB8AC3E}">
        <p14:creationId xmlns:p14="http://schemas.microsoft.com/office/powerpoint/2010/main" val="399691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8679873" cy="921424"/>
          </a:xfrm>
        </p:spPr>
        <p:txBody>
          <a:bodyPr>
            <a:normAutofit/>
          </a:bodyPr>
          <a:lstStyle/>
          <a:p>
            <a:pPr lvl="0"/>
            <a:r>
              <a:rPr lang="de-DE" i="1" u="sng">
                <a:solidFill>
                  <a:schemeClr val="accent4"/>
                </a:solidFill>
              </a:rPr>
              <a:t>Ausschuss und Aufgaben</a:t>
            </a:r>
          </a:p>
        </p:txBody>
      </p:sp>
      <p:sp>
        <p:nvSpPr>
          <p:cNvPr id="3" name="Text Placeholder 2"/>
          <p:cNvSpPr txBox="1">
            <a:spLocks noGrp="1"/>
          </p:cNvSpPr>
          <p:nvPr>
            <p:ph type="body" idx="4294967295"/>
          </p:nvPr>
        </p:nvSpPr>
        <p:spPr>
          <a:xfrm>
            <a:off x="503999" y="1222744"/>
            <a:ext cx="9071640" cy="4989240"/>
          </a:xfrm>
        </p:spPr>
        <p:txBody>
          <a:bodyPr>
            <a:normAutofit/>
          </a:bodyPr>
          <a:lstStyle/>
          <a:p>
            <a:pPr lvl="0"/>
            <a:r>
              <a:rPr lang="de-DE" sz="2000"/>
              <a:t>-der Landesausschuss wird bei der obersten Landesbehörde be-          stimmt</a:t>
            </a:r>
          </a:p>
          <a:p>
            <a:pPr lvl="0"/>
            <a:endParaRPr lang="de-DE" sz="2000"/>
          </a:p>
          <a:p>
            <a:pPr lvl="0"/>
            <a:r>
              <a:rPr lang="de-DE" sz="2000"/>
              <a:t>- je 6 Vertreter der Arbeitgeber und Arbeitnehmer, ein Vertreter des        Landesjugendrings, ein Arzt, je ein Vertreter des Gesundsheits-           wesens und der für die berufsbildenden Schulen obersten Behörde</a:t>
            </a:r>
          </a:p>
          <a:p>
            <a:pPr lvl="0"/>
            <a:endParaRPr lang="de-DE" sz="2000"/>
          </a:p>
          <a:p>
            <a:pPr lvl="0"/>
            <a:r>
              <a:rPr lang="de-DE" sz="2000"/>
              <a:t>- der Ausschuss berät die oberste Behörde und macht Vorschläge</a:t>
            </a:r>
          </a:p>
          <a:p>
            <a:pPr lvl="0"/>
            <a:endParaRPr lang="de-DE" sz="2000"/>
          </a:p>
          <a:p>
            <a:pPr lvl="0"/>
            <a:r>
              <a:rPr lang="de-DE" sz="2000"/>
              <a:t>  zur Durchführung der Gesetze</a:t>
            </a:r>
          </a:p>
        </p:txBody>
      </p:sp>
    </p:spTree>
    <p:extLst>
      <p:ext uri="{BB962C8B-B14F-4D97-AF65-F5344CB8AC3E}">
        <p14:creationId xmlns:p14="http://schemas.microsoft.com/office/powerpoint/2010/main" val="144529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4760461" y="310194"/>
          <a:ext cx="5064023" cy="6255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platzhalter 3"/>
          <p:cNvSpPr>
            <a:spLocks noGrp="1"/>
          </p:cNvSpPr>
          <p:nvPr>
            <p:ph type="body" sz="half" idx="2"/>
          </p:nvPr>
        </p:nvSpPr>
        <p:spPr>
          <a:xfrm>
            <a:off x="566247" y="3740924"/>
            <a:ext cx="3854528" cy="2584449"/>
          </a:xfrm>
        </p:spPr>
        <p:txBody>
          <a:bodyPr>
            <a:noAutofit/>
          </a:bodyPr>
          <a:lstStyle/>
          <a:p>
            <a:r>
              <a:rPr lang="de-DE" sz="2000" dirty="0"/>
              <a:t>Jugendlichen muss gewehrt werden</a:t>
            </a:r>
          </a:p>
          <a:p>
            <a:endParaRPr lang="de-DE" sz="2000" dirty="0"/>
          </a:p>
          <a:p>
            <a:r>
              <a:rPr lang="de-DE" sz="2000" b="1" dirty="0">
                <a:solidFill>
                  <a:schemeClr val="tx1"/>
                </a:solidFill>
              </a:rPr>
              <a:t>30 Minuten </a:t>
            </a:r>
            <a:r>
              <a:rPr lang="de-DE" sz="2000" dirty="0"/>
              <a:t>Pause bei mehr als </a:t>
            </a:r>
            <a:r>
              <a:rPr lang="de-DE" sz="2000" b="1" dirty="0">
                <a:solidFill>
                  <a:schemeClr val="tx1"/>
                </a:solidFill>
              </a:rPr>
              <a:t>4,5</a:t>
            </a:r>
            <a:r>
              <a:rPr lang="de-DE" sz="2000" b="1" dirty="0"/>
              <a:t> </a:t>
            </a:r>
            <a:r>
              <a:rPr lang="de-DE" sz="2000" b="1" dirty="0">
                <a:solidFill>
                  <a:schemeClr val="tx1"/>
                </a:solidFill>
              </a:rPr>
              <a:t>Stunden</a:t>
            </a:r>
            <a:r>
              <a:rPr lang="de-DE" sz="2000" b="1" dirty="0"/>
              <a:t> </a:t>
            </a:r>
            <a:r>
              <a:rPr lang="de-DE" sz="2000" dirty="0"/>
              <a:t>Arbeitszeit</a:t>
            </a:r>
          </a:p>
          <a:p>
            <a:endParaRPr lang="de-DE" sz="2000" dirty="0"/>
          </a:p>
          <a:p>
            <a:r>
              <a:rPr lang="de-DE" sz="2000" b="1" dirty="0">
                <a:solidFill>
                  <a:schemeClr val="tx1"/>
                </a:solidFill>
              </a:rPr>
              <a:t>60 Minuten </a:t>
            </a:r>
            <a:r>
              <a:rPr lang="de-DE" sz="2000" dirty="0"/>
              <a:t>bei mehr als </a:t>
            </a:r>
            <a:r>
              <a:rPr lang="de-DE" sz="2000" b="1" dirty="0">
                <a:solidFill>
                  <a:schemeClr val="tx1"/>
                </a:solidFill>
              </a:rPr>
              <a:t>6 Stunden</a:t>
            </a:r>
            <a:r>
              <a:rPr lang="de-DE" sz="2000" b="1" dirty="0"/>
              <a:t> </a:t>
            </a:r>
            <a:r>
              <a:rPr lang="de-DE" sz="2000" dirty="0"/>
              <a:t>Arbeitszeit</a:t>
            </a:r>
          </a:p>
        </p:txBody>
      </p:sp>
      <p:pic>
        <p:nvPicPr>
          <p:cNvPr id="8" name="Grafik 7"/>
          <p:cNvPicPr>
            <a:picLocks noChangeAspect="1"/>
          </p:cNvPicPr>
          <p:nvPr/>
        </p:nvPicPr>
        <p:blipFill>
          <a:blip r:embed="rId8"/>
          <a:stretch>
            <a:fillRect/>
          </a:stretch>
        </p:blipFill>
        <p:spPr>
          <a:xfrm>
            <a:off x="1417187" y="150706"/>
            <a:ext cx="2152650" cy="2124075"/>
          </a:xfrm>
          <a:prstGeom prst="rect">
            <a:avLst/>
          </a:prstGeom>
        </p:spPr>
      </p:pic>
      <p:sp>
        <p:nvSpPr>
          <p:cNvPr id="6" name="Textfeld 5"/>
          <p:cNvSpPr txBox="1"/>
          <p:nvPr/>
        </p:nvSpPr>
        <p:spPr>
          <a:xfrm>
            <a:off x="451948" y="2407688"/>
            <a:ext cx="4083127" cy="1200329"/>
          </a:xfrm>
          <a:prstGeom prst="rect">
            <a:avLst/>
          </a:prstGeom>
          <a:noFill/>
        </p:spPr>
        <p:txBody>
          <a:bodyPr wrap="square" rtlCol="0">
            <a:spAutoFit/>
          </a:bodyPr>
          <a:lstStyle/>
          <a:p>
            <a:pPr algn="l"/>
            <a:r>
              <a:rPr lang="de-DE" sz="3600" i="1" u="sng">
                <a:solidFill>
                  <a:schemeClr val="accent4"/>
                </a:solidFill>
              </a:rPr>
              <a:t>§ 11 Ruhepausen, Aufenthaltsräume </a:t>
            </a:r>
          </a:p>
        </p:txBody>
      </p:sp>
    </p:spTree>
    <p:extLst>
      <p:ext uri="{BB962C8B-B14F-4D97-AF65-F5344CB8AC3E}">
        <p14:creationId xmlns:p14="http://schemas.microsoft.com/office/powerpoint/2010/main" val="347984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228592077"/>
              </p:ext>
            </p:extLst>
          </p:nvPr>
        </p:nvGraphicFramePr>
        <p:xfrm>
          <a:off x="4758295" y="302273"/>
          <a:ext cx="4513541" cy="552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platzhalter 3"/>
          <p:cNvSpPr>
            <a:spLocks noGrp="1"/>
          </p:cNvSpPr>
          <p:nvPr>
            <p:ph type="body" sz="half" idx="2"/>
          </p:nvPr>
        </p:nvSpPr>
        <p:spPr>
          <a:xfrm>
            <a:off x="791634" y="2864565"/>
            <a:ext cx="3854528" cy="2584449"/>
          </a:xfrm>
        </p:spPr>
        <p:txBody>
          <a:bodyPr>
            <a:normAutofit/>
          </a:bodyPr>
          <a:lstStyle/>
          <a:p>
            <a:r>
              <a:rPr lang="de-DE" sz="2000" dirty="0"/>
              <a:t>Jugendliche dürfen bei Schichtarbeit </a:t>
            </a:r>
            <a:r>
              <a:rPr lang="de-DE" sz="2000" dirty="0">
                <a:solidFill>
                  <a:schemeClr val="tx1"/>
                </a:solidFill>
              </a:rPr>
              <a:t>nicht</a:t>
            </a:r>
            <a:r>
              <a:rPr lang="de-DE" sz="2000" dirty="0"/>
              <a:t> über…</a:t>
            </a:r>
          </a:p>
        </p:txBody>
      </p:sp>
      <p:pic>
        <p:nvPicPr>
          <p:cNvPr id="6" name="Grafik 5"/>
          <p:cNvPicPr>
            <a:picLocks noChangeAspect="1"/>
          </p:cNvPicPr>
          <p:nvPr/>
        </p:nvPicPr>
        <p:blipFill>
          <a:blip r:embed="rId8"/>
          <a:stretch>
            <a:fillRect/>
          </a:stretch>
        </p:blipFill>
        <p:spPr>
          <a:xfrm rot="20982276">
            <a:off x="1759625" y="3621656"/>
            <a:ext cx="1689946" cy="1689946"/>
          </a:xfrm>
          <a:prstGeom prst="rect">
            <a:avLst/>
          </a:prstGeom>
        </p:spPr>
      </p:pic>
      <p:sp>
        <p:nvSpPr>
          <p:cNvPr id="3" name="Textfeld 2"/>
          <p:cNvSpPr txBox="1"/>
          <p:nvPr/>
        </p:nvSpPr>
        <p:spPr>
          <a:xfrm>
            <a:off x="903767" y="514925"/>
            <a:ext cx="3429000" cy="1545134"/>
          </a:xfrm>
          <a:prstGeom prst="rect">
            <a:avLst/>
          </a:prstGeom>
          <a:noFill/>
        </p:spPr>
        <p:txBody>
          <a:bodyPr wrap="square" rtlCol="0">
            <a:spAutoFit/>
          </a:bodyPr>
          <a:lstStyle/>
          <a:p>
            <a:pPr algn="l"/>
            <a:endParaRPr lang="de-DE"/>
          </a:p>
        </p:txBody>
      </p:sp>
      <p:sp>
        <p:nvSpPr>
          <p:cNvPr id="7" name="Textfeld 6"/>
          <p:cNvSpPr txBox="1"/>
          <p:nvPr/>
        </p:nvSpPr>
        <p:spPr>
          <a:xfrm>
            <a:off x="791634" y="1413728"/>
            <a:ext cx="4731867" cy="646331"/>
          </a:xfrm>
          <a:prstGeom prst="rect">
            <a:avLst/>
          </a:prstGeom>
          <a:noFill/>
        </p:spPr>
        <p:txBody>
          <a:bodyPr wrap="square" rtlCol="0">
            <a:spAutoFit/>
          </a:bodyPr>
          <a:lstStyle/>
          <a:p>
            <a:pPr algn="l"/>
            <a:r>
              <a:rPr lang="de-DE" sz="3600" i="1" u="sng">
                <a:solidFill>
                  <a:schemeClr val="accent4"/>
                </a:solidFill>
              </a:rPr>
              <a:t>§ 12 Schichtzeit</a:t>
            </a:r>
          </a:p>
        </p:txBody>
      </p:sp>
      <p:sp>
        <p:nvSpPr>
          <p:cNvPr id="2" name="Textfeld 1"/>
          <p:cNvSpPr txBox="1"/>
          <p:nvPr/>
        </p:nvSpPr>
        <p:spPr>
          <a:xfrm>
            <a:off x="5683777" y="6137997"/>
            <a:ext cx="4044808" cy="369332"/>
          </a:xfrm>
          <a:prstGeom prst="rect">
            <a:avLst/>
          </a:prstGeom>
          <a:noFill/>
        </p:spPr>
        <p:txBody>
          <a:bodyPr wrap="square" rtlCol="0">
            <a:spAutoFit/>
          </a:bodyPr>
          <a:lstStyle/>
          <a:p>
            <a:pPr algn="l"/>
            <a:r>
              <a:rPr lang="de-DE"/>
              <a:t>…beschäftigt werden. </a:t>
            </a:r>
          </a:p>
        </p:txBody>
      </p:sp>
    </p:spTree>
    <p:extLst>
      <p:ext uri="{BB962C8B-B14F-4D97-AF65-F5344CB8AC3E}">
        <p14:creationId xmlns:p14="http://schemas.microsoft.com/office/powerpoint/2010/main" val="178103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317204"/>
            <a:ext cx="8596668" cy="719471"/>
          </a:xfrm>
        </p:spPr>
        <p:txBody>
          <a:bodyPr/>
          <a:lstStyle/>
          <a:p>
            <a:r>
              <a:rPr lang="de-DE" i="1" u="sng">
                <a:solidFill>
                  <a:schemeClr val="accent4"/>
                </a:solidFill>
              </a:rPr>
              <a:t>Inhaltsverzeichnis</a:t>
            </a:r>
            <a:r>
              <a:rPr lang="de-DE"/>
              <a:t> </a:t>
            </a:r>
          </a:p>
        </p:txBody>
      </p:sp>
      <p:sp>
        <p:nvSpPr>
          <p:cNvPr id="8" name="Inhaltsplatzhalter 7"/>
          <p:cNvSpPr>
            <a:spLocks noGrp="1"/>
          </p:cNvSpPr>
          <p:nvPr>
            <p:ph idx="1"/>
          </p:nvPr>
        </p:nvSpPr>
        <p:spPr>
          <a:xfrm>
            <a:off x="677334" y="1036675"/>
            <a:ext cx="8596668" cy="5821326"/>
          </a:xfrm>
        </p:spPr>
        <p:txBody>
          <a:bodyPr>
            <a:normAutofit/>
          </a:bodyPr>
          <a:lstStyle/>
          <a:p>
            <a:r>
              <a:rPr lang="de-DE" sz="2000" dirty="0"/>
              <a:t>1. Bußgeld- und Strafvorschriften</a:t>
            </a:r>
          </a:p>
          <a:p>
            <a:r>
              <a:rPr lang="de-DE" sz="2000" dirty="0"/>
              <a:t>2. Bußgeld- und Strafvorschriften</a:t>
            </a:r>
          </a:p>
          <a:p>
            <a:r>
              <a:rPr lang="de-DE" sz="2000" dirty="0"/>
              <a:t>3. Verwaltungsvorschriften für die Ordnungswidrigkeiten </a:t>
            </a:r>
          </a:p>
          <a:p>
            <a:r>
              <a:rPr lang="de-DE" sz="2000" dirty="0"/>
              <a:t>4. Für wen gilt das Jugendarbeitsschutzgesetz</a:t>
            </a:r>
          </a:p>
          <a:p>
            <a:r>
              <a:rPr lang="de-DE" sz="2000" dirty="0"/>
              <a:t>5. Wer ist eigentlich Jugendlich und wer ist Kind?</a:t>
            </a:r>
          </a:p>
          <a:p>
            <a:r>
              <a:rPr lang="de-DE" sz="2000" dirty="0"/>
              <a:t>6. Arbeitszeit</a:t>
            </a:r>
          </a:p>
          <a:p>
            <a:r>
              <a:rPr lang="de-DE" sz="2000" dirty="0"/>
              <a:t>7. Wie lange dürfen Jugendliche arbeiten? </a:t>
            </a:r>
          </a:p>
          <a:p>
            <a:r>
              <a:rPr lang="de-DE" sz="2000" dirty="0"/>
              <a:t>8. Berufsschule </a:t>
            </a:r>
          </a:p>
          <a:p>
            <a:r>
              <a:rPr lang="de-DE" sz="2000" dirty="0"/>
              <a:t>9. Prüfung und außerbetriebliche Maßnahmen </a:t>
            </a:r>
          </a:p>
          <a:p>
            <a:r>
              <a:rPr lang="de-DE" sz="2000" dirty="0"/>
              <a:t>10. Ärztliche  Untersuchung und Kosten </a:t>
            </a:r>
          </a:p>
          <a:p>
            <a:r>
              <a:rPr lang="de-DE" sz="2000" dirty="0"/>
              <a:t>11. Aushänge und Verzeichnisse </a:t>
            </a:r>
          </a:p>
          <a:p>
            <a:r>
              <a:rPr lang="de-DE" sz="2000" dirty="0"/>
              <a:t>12. Aufsicht, Verstöße-und Ausnahmebewilligung</a:t>
            </a:r>
          </a:p>
          <a:p>
            <a:r>
              <a:rPr lang="de-DE" sz="2000" dirty="0"/>
              <a:t>13. Ausschuss und Aufgaben </a:t>
            </a:r>
          </a:p>
        </p:txBody>
      </p:sp>
    </p:spTree>
    <p:extLst>
      <p:ext uri="{BB962C8B-B14F-4D97-AF65-F5344CB8AC3E}">
        <p14:creationId xmlns:p14="http://schemas.microsoft.com/office/powerpoint/2010/main" val="87051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452970" y="5499213"/>
            <a:ext cx="4989819" cy="1039811"/>
          </a:xfrm>
        </p:spPr>
        <p:txBody>
          <a:bodyPr>
            <a:normAutofit/>
          </a:bodyPr>
          <a:lstStyle/>
          <a:p>
            <a:pPr marL="0" indent="0">
              <a:buNone/>
            </a:pPr>
            <a:r>
              <a:rPr lang="de-DE" sz="2000" dirty="0"/>
              <a:t>Nach Beendigung der Arbeitszeit dürfen Jugendliche frühesten nach </a:t>
            </a:r>
            <a:r>
              <a:rPr lang="de-DE" sz="2000" b="1" dirty="0">
                <a:solidFill>
                  <a:schemeClr val="tx1"/>
                </a:solidFill>
              </a:rPr>
              <a:t>12 Stunden </a:t>
            </a:r>
            <a:r>
              <a:rPr lang="de-DE" sz="2000" dirty="0"/>
              <a:t>wieder arbeiten!</a:t>
            </a:r>
          </a:p>
        </p:txBody>
      </p:sp>
      <p:pic>
        <p:nvPicPr>
          <p:cNvPr id="4" name="Grafik 3"/>
          <p:cNvPicPr>
            <a:picLocks noChangeAspect="1"/>
          </p:cNvPicPr>
          <p:nvPr/>
        </p:nvPicPr>
        <p:blipFill>
          <a:blip r:embed="rId3"/>
          <a:stretch>
            <a:fillRect/>
          </a:stretch>
        </p:blipFill>
        <p:spPr>
          <a:xfrm>
            <a:off x="1909626" y="1650227"/>
            <a:ext cx="5715000" cy="3657600"/>
          </a:xfrm>
          <a:prstGeom prst="rect">
            <a:avLst/>
          </a:prstGeom>
        </p:spPr>
      </p:pic>
      <p:sp>
        <p:nvSpPr>
          <p:cNvPr id="5" name="Textfeld 4"/>
          <p:cNvSpPr txBox="1"/>
          <p:nvPr/>
        </p:nvSpPr>
        <p:spPr>
          <a:xfrm>
            <a:off x="2452970" y="454542"/>
            <a:ext cx="5173232" cy="646331"/>
          </a:xfrm>
          <a:prstGeom prst="rect">
            <a:avLst/>
          </a:prstGeom>
          <a:noFill/>
        </p:spPr>
        <p:txBody>
          <a:bodyPr wrap="square" rtlCol="0">
            <a:spAutoFit/>
          </a:bodyPr>
          <a:lstStyle/>
          <a:p>
            <a:pPr algn="l"/>
            <a:r>
              <a:rPr lang="de-DE" sz="3600" i="1" u="sng">
                <a:solidFill>
                  <a:schemeClr val="accent4"/>
                </a:solidFill>
              </a:rPr>
              <a:t>§ 13 Tägliche Freizeit</a:t>
            </a:r>
            <a:r>
              <a:rPr lang="de-DE"/>
              <a:t> </a:t>
            </a:r>
          </a:p>
        </p:txBody>
      </p:sp>
    </p:spTree>
    <p:extLst>
      <p:ext uri="{BB962C8B-B14F-4D97-AF65-F5344CB8AC3E}">
        <p14:creationId xmlns:p14="http://schemas.microsoft.com/office/powerpoint/2010/main" val="4864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p:txBody>
          <a:bodyPr>
            <a:normAutofit fontScale="92500" lnSpcReduction="20000"/>
          </a:bodyPr>
          <a:lstStyle/>
          <a:p>
            <a:pPr marL="0" indent="0">
              <a:buNone/>
            </a:pPr>
            <a:r>
              <a:rPr lang="de-DE" sz="2000" u="sng" dirty="0"/>
              <a:t>Über 16 Jahre</a:t>
            </a:r>
          </a:p>
          <a:p>
            <a:r>
              <a:rPr lang="de-DE" sz="2000" dirty="0"/>
              <a:t>in Gaststätten und Schausteller bis </a:t>
            </a:r>
            <a:r>
              <a:rPr lang="de-DE" sz="2000" b="1" dirty="0">
                <a:solidFill>
                  <a:schemeClr val="tx1"/>
                </a:solidFill>
              </a:rPr>
              <a:t>22 Uhr</a:t>
            </a:r>
          </a:p>
          <a:p>
            <a:r>
              <a:rPr lang="de-DE" sz="2000" dirty="0"/>
              <a:t>Mehrschicht Betrieb </a:t>
            </a:r>
            <a:r>
              <a:rPr lang="de-DE" sz="2000" b="1" dirty="0">
                <a:solidFill>
                  <a:schemeClr val="tx1"/>
                </a:solidFill>
              </a:rPr>
              <a:t>bis 23 Uhr</a:t>
            </a:r>
          </a:p>
          <a:p>
            <a:r>
              <a:rPr lang="de-DE" sz="2000" dirty="0"/>
              <a:t>Landwirtschaft von </a:t>
            </a:r>
            <a:r>
              <a:rPr lang="de-DE" sz="2000" b="1" dirty="0">
                <a:solidFill>
                  <a:schemeClr val="tx1"/>
                </a:solidFill>
              </a:rPr>
              <a:t>5 bis 21 Uhr</a:t>
            </a:r>
          </a:p>
          <a:p>
            <a:endParaRPr lang="de-DE" sz="2000" dirty="0"/>
          </a:p>
          <a:p>
            <a:pPr marL="0" indent="0">
              <a:buNone/>
            </a:pPr>
            <a:r>
              <a:rPr lang="de-DE" sz="2000" u="sng" dirty="0"/>
              <a:t>Über 17 Jahre</a:t>
            </a:r>
          </a:p>
          <a:p>
            <a:r>
              <a:rPr lang="de-DE" sz="2000" dirty="0"/>
              <a:t>In Bäckereien ab </a:t>
            </a:r>
            <a:r>
              <a:rPr lang="de-DE" sz="2000" b="1" dirty="0">
                <a:solidFill>
                  <a:schemeClr val="tx1"/>
                </a:solidFill>
              </a:rPr>
              <a:t>4 Uhr</a:t>
            </a:r>
          </a:p>
          <a:p>
            <a:r>
              <a:rPr lang="de-DE" sz="2000" dirty="0"/>
              <a:t>Verkehrsbedingt bis </a:t>
            </a:r>
            <a:r>
              <a:rPr lang="de-DE" sz="2000" b="1" dirty="0">
                <a:solidFill>
                  <a:schemeClr val="tx1"/>
                </a:solidFill>
              </a:rPr>
              <a:t>21 Uhr</a:t>
            </a:r>
          </a:p>
          <a:p>
            <a:r>
              <a:rPr lang="de-DE" sz="2000" dirty="0"/>
              <a:t>Mehrschicht Betrieb von </a:t>
            </a:r>
            <a:r>
              <a:rPr lang="de-DE" sz="2000" b="1" dirty="0">
                <a:solidFill>
                  <a:schemeClr val="tx1"/>
                </a:solidFill>
              </a:rPr>
              <a:t>5.30 bis 23.30 Uhr</a:t>
            </a:r>
          </a:p>
          <a:p>
            <a:endParaRPr lang="de-DE" dirty="0"/>
          </a:p>
        </p:txBody>
      </p:sp>
      <p:graphicFrame>
        <p:nvGraphicFramePr>
          <p:cNvPr id="10" name="Inhaltsplatzhalter 9"/>
          <p:cNvGraphicFramePr>
            <a:graphicFrameLocks noGrp="1"/>
          </p:cNvGraphicFramePr>
          <p:nvPr>
            <p:ph sz="half" idx="2"/>
            <p:extLst/>
          </p:nvPr>
        </p:nvGraphicFramePr>
        <p:xfrm>
          <a:off x="5334519" y="1426238"/>
          <a:ext cx="5999788" cy="543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p:cNvSpPr txBox="1"/>
          <p:nvPr/>
        </p:nvSpPr>
        <p:spPr>
          <a:xfrm>
            <a:off x="677334" y="1531088"/>
            <a:ext cx="8596670" cy="400110"/>
          </a:xfrm>
          <a:prstGeom prst="rect">
            <a:avLst/>
          </a:prstGeom>
          <a:noFill/>
        </p:spPr>
        <p:txBody>
          <a:bodyPr wrap="square" rtlCol="0">
            <a:spAutoFit/>
          </a:bodyPr>
          <a:lstStyle/>
          <a:p>
            <a:r>
              <a:rPr lang="de-DE" sz="2000" dirty="0"/>
              <a:t>Jugendliche dürfen von </a:t>
            </a:r>
            <a:r>
              <a:rPr lang="de-DE" sz="2000" b="1" dirty="0"/>
              <a:t>6.00 bis 20.00 Uhr </a:t>
            </a:r>
            <a:r>
              <a:rPr lang="de-DE" sz="2000" dirty="0"/>
              <a:t>beschäftigt werden.</a:t>
            </a:r>
          </a:p>
        </p:txBody>
      </p:sp>
      <p:pic>
        <p:nvPicPr>
          <p:cNvPr id="11" name="Grafik 10"/>
          <p:cNvPicPr>
            <a:picLocks noChangeAspect="1"/>
          </p:cNvPicPr>
          <p:nvPr/>
        </p:nvPicPr>
        <p:blipFill>
          <a:blip r:embed="rId7"/>
          <a:stretch>
            <a:fillRect/>
          </a:stretch>
        </p:blipFill>
        <p:spPr>
          <a:xfrm>
            <a:off x="4315435" y="169013"/>
            <a:ext cx="1533525" cy="1362075"/>
          </a:xfrm>
          <a:prstGeom prst="rect">
            <a:avLst/>
          </a:prstGeom>
        </p:spPr>
      </p:pic>
      <p:pic>
        <p:nvPicPr>
          <p:cNvPr id="12" name="Grafik 11"/>
          <p:cNvPicPr>
            <a:picLocks noChangeAspect="1"/>
          </p:cNvPicPr>
          <p:nvPr/>
        </p:nvPicPr>
        <p:blipFill>
          <a:blip r:embed="rId8"/>
          <a:stretch>
            <a:fillRect/>
          </a:stretch>
        </p:blipFill>
        <p:spPr>
          <a:xfrm>
            <a:off x="6907540" y="327046"/>
            <a:ext cx="1272084" cy="869801"/>
          </a:xfrm>
          <a:prstGeom prst="rect">
            <a:avLst/>
          </a:prstGeom>
        </p:spPr>
      </p:pic>
      <p:sp>
        <p:nvSpPr>
          <p:cNvPr id="4" name="Textfeld 3"/>
          <p:cNvSpPr txBox="1"/>
          <p:nvPr/>
        </p:nvSpPr>
        <p:spPr>
          <a:xfrm>
            <a:off x="677334" y="597215"/>
            <a:ext cx="3931714" cy="646331"/>
          </a:xfrm>
          <a:prstGeom prst="rect">
            <a:avLst/>
          </a:prstGeom>
          <a:noFill/>
        </p:spPr>
        <p:txBody>
          <a:bodyPr wrap="square" rtlCol="0">
            <a:spAutoFit/>
          </a:bodyPr>
          <a:lstStyle/>
          <a:p>
            <a:pPr algn="l"/>
            <a:r>
              <a:rPr lang="de-DE" sz="3600" i="1" u="sng">
                <a:solidFill>
                  <a:schemeClr val="accent4"/>
                </a:solidFill>
              </a:rPr>
              <a:t>§ 14 Nachtruhe</a:t>
            </a:r>
            <a:r>
              <a:rPr lang="de-DE"/>
              <a:t> </a:t>
            </a:r>
          </a:p>
        </p:txBody>
      </p:sp>
    </p:spTree>
    <p:extLst>
      <p:ext uri="{BB962C8B-B14F-4D97-AF65-F5344CB8AC3E}">
        <p14:creationId xmlns:p14="http://schemas.microsoft.com/office/powerpoint/2010/main" val="1246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39196" y="1692548"/>
            <a:ext cx="4513541" cy="3631774"/>
          </a:xfrm>
        </p:spPr>
        <p:txBody>
          <a:bodyPr>
            <a:normAutofit/>
          </a:bodyPr>
          <a:lstStyle/>
          <a:p>
            <a:pPr marL="0" indent="0">
              <a:buNone/>
            </a:pPr>
            <a:r>
              <a:rPr lang="de-DE" sz="2000" b="1" dirty="0">
                <a:solidFill>
                  <a:schemeClr val="tx1"/>
                </a:solidFill>
              </a:rPr>
              <a:t>Die Ruhetage </a:t>
            </a:r>
            <a:r>
              <a:rPr lang="de-DE" sz="2000" b="1" dirty="0" smtClean="0">
                <a:solidFill>
                  <a:schemeClr val="tx1"/>
                </a:solidFill>
              </a:rPr>
              <a:t>sollen </a:t>
            </a:r>
            <a:r>
              <a:rPr lang="de-DE" sz="2000" b="1" dirty="0">
                <a:solidFill>
                  <a:schemeClr val="tx1"/>
                </a:solidFill>
              </a:rPr>
              <a:t>nach Möglichkeit aufeinanderfolgen.</a:t>
            </a:r>
          </a:p>
        </p:txBody>
      </p:sp>
      <p:sp>
        <p:nvSpPr>
          <p:cNvPr id="4" name="Textplatzhalter 3"/>
          <p:cNvSpPr>
            <a:spLocks noGrp="1"/>
          </p:cNvSpPr>
          <p:nvPr>
            <p:ph type="body" sz="half" idx="2"/>
          </p:nvPr>
        </p:nvSpPr>
        <p:spPr>
          <a:xfrm>
            <a:off x="677334" y="1692548"/>
            <a:ext cx="3854528" cy="2584449"/>
          </a:xfrm>
        </p:spPr>
        <p:txBody>
          <a:bodyPr>
            <a:normAutofit/>
          </a:bodyPr>
          <a:lstStyle/>
          <a:p>
            <a:r>
              <a:rPr lang="de-DE" sz="2000" dirty="0"/>
              <a:t>Jugendliche dürfen nur an </a:t>
            </a:r>
            <a:r>
              <a:rPr lang="de-DE" sz="2000" b="1" dirty="0">
                <a:solidFill>
                  <a:schemeClr val="tx1"/>
                </a:solidFill>
              </a:rPr>
              <a:t>5 Tagen </a:t>
            </a:r>
            <a:r>
              <a:rPr lang="de-DE" sz="2000" dirty="0"/>
              <a:t>die Woche beschäftigt werden.</a:t>
            </a:r>
          </a:p>
        </p:txBody>
      </p:sp>
      <p:pic>
        <p:nvPicPr>
          <p:cNvPr id="6" name="Grafik 5"/>
          <p:cNvPicPr>
            <a:picLocks noChangeAspect="1"/>
          </p:cNvPicPr>
          <p:nvPr/>
        </p:nvPicPr>
        <p:blipFill>
          <a:blip r:embed="rId2"/>
          <a:stretch>
            <a:fillRect/>
          </a:stretch>
        </p:blipFill>
        <p:spPr>
          <a:xfrm>
            <a:off x="2050509" y="3236647"/>
            <a:ext cx="5671140" cy="2473394"/>
          </a:xfrm>
          <a:prstGeom prst="rect">
            <a:avLst/>
          </a:prstGeom>
        </p:spPr>
      </p:pic>
      <p:sp>
        <p:nvSpPr>
          <p:cNvPr id="5" name="Textfeld 4"/>
          <p:cNvSpPr txBox="1"/>
          <p:nvPr/>
        </p:nvSpPr>
        <p:spPr>
          <a:xfrm>
            <a:off x="677334" y="466554"/>
            <a:ext cx="5546210" cy="646331"/>
          </a:xfrm>
          <a:prstGeom prst="rect">
            <a:avLst/>
          </a:prstGeom>
          <a:noFill/>
        </p:spPr>
        <p:txBody>
          <a:bodyPr wrap="square" rtlCol="0">
            <a:spAutoFit/>
          </a:bodyPr>
          <a:lstStyle/>
          <a:p>
            <a:pPr algn="l"/>
            <a:r>
              <a:rPr lang="de-DE" sz="3600" i="1" u="sng">
                <a:solidFill>
                  <a:schemeClr val="accent4"/>
                </a:solidFill>
              </a:rPr>
              <a:t>§ 15 ; 5 Tage Woche</a:t>
            </a:r>
            <a:r>
              <a:rPr lang="de-DE"/>
              <a:t> </a:t>
            </a:r>
          </a:p>
        </p:txBody>
      </p:sp>
    </p:spTree>
    <p:extLst>
      <p:ext uri="{BB962C8B-B14F-4D97-AF65-F5344CB8AC3E}">
        <p14:creationId xmlns:p14="http://schemas.microsoft.com/office/powerpoint/2010/main" val="315013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77334" y="1986241"/>
            <a:ext cx="4184035" cy="3880772"/>
          </a:xfrm>
        </p:spPr>
        <p:txBody>
          <a:bodyPr>
            <a:normAutofit lnSpcReduction="10000"/>
          </a:bodyPr>
          <a:lstStyle/>
          <a:p>
            <a:pPr marL="0" indent="0">
              <a:buNone/>
            </a:pPr>
            <a:r>
              <a:rPr lang="de-DE" sz="2000" dirty="0"/>
              <a:t>Samstags und sonntags dürfen Jugendliche </a:t>
            </a:r>
            <a:r>
              <a:rPr lang="de-DE" sz="2000" b="1" dirty="0">
                <a:solidFill>
                  <a:schemeClr val="tx1"/>
                </a:solidFill>
              </a:rPr>
              <a:t>nicht</a:t>
            </a:r>
            <a:r>
              <a:rPr lang="de-DE" sz="2000" dirty="0"/>
              <a:t> beschäftigt werden.</a:t>
            </a:r>
          </a:p>
          <a:p>
            <a:pPr marL="0" indent="0">
              <a:buNone/>
            </a:pPr>
            <a:endParaRPr lang="de-DE" sz="2000" dirty="0"/>
          </a:p>
          <a:p>
            <a:pPr marL="0" indent="0">
              <a:buNone/>
            </a:pPr>
            <a:r>
              <a:rPr lang="de-DE" sz="2000" dirty="0"/>
              <a:t>Wenn Jugendliche samstags beschäftigt werden, muss ein Werktag freigestellt werden, der nicht auf einen </a:t>
            </a:r>
            <a:r>
              <a:rPr lang="de-DE" sz="2000" dirty="0" smtClean="0"/>
              <a:t>Berufsschultag </a:t>
            </a:r>
            <a:r>
              <a:rPr lang="de-DE" sz="2000" dirty="0"/>
              <a:t>fällt.</a:t>
            </a:r>
          </a:p>
          <a:p>
            <a:pPr marL="0" indent="0">
              <a:buNone/>
            </a:pPr>
            <a:endParaRPr lang="de-DE" sz="2000" b="1" dirty="0">
              <a:solidFill>
                <a:schemeClr val="tx1"/>
              </a:solidFill>
            </a:endParaRPr>
          </a:p>
          <a:p>
            <a:pPr marL="0" indent="0">
              <a:buNone/>
            </a:pPr>
            <a:endParaRPr lang="de-DE" sz="2000" dirty="0"/>
          </a:p>
          <a:p>
            <a:pPr marL="0" indent="0">
              <a:buNone/>
            </a:pPr>
            <a:endParaRPr lang="de-DE" sz="2000" dirty="0"/>
          </a:p>
          <a:p>
            <a:endParaRPr lang="de-DE" sz="2000" dirty="0"/>
          </a:p>
          <a:p>
            <a:endParaRPr lang="de-DE" sz="2000" dirty="0"/>
          </a:p>
          <a:p>
            <a:endParaRPr lang="de-DE" dirty="0"/>
          </a:p>
        </p:txBody>
      </p:sp>
      <p:sp>
        <p:nvSpPr>
          <p:cNvPr id="4" name="Inhaltsplatzhalter 3"/>
          <p:cNvSpPr>
            <a:spLocks noGrp="1"/>
          </p:cNvSpPr>
          <p:nvPr>
            <p:ph sz="half" idx="2"/>
          </p:nvPr>
        </p:nvSpPr>
        <p:spPr>
          <a:xfrm>
            <a:off x="5429325" y="1986241"/>
            <a:ext cx="2629267" cy="3880773"/>
          </a:xfrm>
        </p:spPr>
        <p:txBody>
          <a:bodyPr>
            <a:normAutofit lnSpcReduction="10000"/>
          </a:bodyPr>
          <a:lstStyle/>
          <a:p>
            <a:pPr marL="0" indent="0">
              <a:buNone/>
            </a:pPr>
            <a:r>
              <a:rPr lang="de-DE" sz="2000" dirty="0"/>
              <a:t>Zulässig in:</a:t>
            </a:r>
          </a:p>
          <a:p>
            <a:pPr>
              <a:buFont typeface="Wingdings" panose="05000000000000000000" pitchFamily="2" charset="2"/>
              <a:buChar char="Ø"/>
            </a:pPr>
            <a:r>
              <a:rPr lang="de-DE" sz="2000" dirty="0"/>
              <a:t>Krankenpflege</a:t>
            </a:r>
          </a:p>
          <a:p>
            <a:pPr>
              <a:buFont typeface="Wingdings" panose="05000000000000000000" pitchFamily="2" charset="2"/>
              <a:buChar char="Ø"/>
            </a:pPr>
            <a:r>
              <a:rPr lang="de-DE" sz="2000" dirty="0"/>
              <a:t>Bäckereien</a:t>
            </a:r>
          </a:p>
          <a:p>
            <a:pPr>
              <a:buFont typeface="Wingdings" panose="05000000000000000000" pitchFamily="2" charset="2"/>
              <a:buChar char="Ø"/>
            </a:pPr>
            <a:r>
              <a:rPr lang="de-DE" sz="2000" dirty="0"/>
              <a:t>Verkehrswesen</a:t>
            </a:r>
          </a:p>
          <a:p>
            <a:pPr>
              <a:buFont typeface="Wingdings" panose="05000000000000000000" pitchFamily="2" charset="2"/>
              <a:buChar char="Ø"/>
            </a:pPr>
            <a:r>
              <a:rPr lang="de-DE" sz="2000" dirty="0"/>
              <a:t>Landwirtschaft</a:t>
            </a:r>
          </a:p>
          <a:p>
            <a:pPr>
              <a:buFont typeface="Wingdings" panose="05000000000000000000" pitchFamily="2" charset="2"/>
              <a:buChar char="Ø"/>
            </a:pPr>
            <a:r>
              <a:rPr lang="de-DE" sz="2000" dirty="0"/>
              <a:t>Gaststätten</a:t>
            </a:r>
          </a:p>
          <a:p>
            <a:pPr>
              <a:buFont typeface="Wingdings" panose="05000000000000000000" pitchFamily="2" charset="2"/>
              <a:buChar char="Ø"/>
            </a:pPr>
            <a:r>
              <a:rPr lang="de-DE" sz="2000" dirty="0"/>
              <a:t>Sport</a:t>
            </a:r>
          </a:p>
          <a:p>
            <a:pPr>
              <a:buFont typeface="Wingdings" panose="05000000000000000000" pitchFamily="2" charset="2"/>
              <a:buChar char="Ø"/>
            </a:pPr>
            <a:r>
              <a:rPr lang="de-DE" sz="2000" dirty="0"/>
              <a:t>Ärztliche Notdienste</a:t>
            </a:r>
          </a:p>
          <a:p>
            <a:pPr>
              <a:buFont typeface="Wingdings" panose="05000000000000000000" pitchFamily="2" charset="2"/>
              <a:buChar char="Ø"/>
            </a:pPr>
            <a:r>
              <a:rPr lang="de-DE" sz="2000" dirty="0"/>
              <a:t>Werkstätten</a:t>
            </a:r>
          </a:p>
          <a:p>
            <a:pPr marL="0" indent="0">
              <a:buNone/>
            </a:pPr>
            <a:endParaRPr lang="de-DE" sz="2000" dirty="0"/>
          </a:p>
          <a:p>
            <a:endParaRPr lang="de-DE" dirty="0"/>
          </a:p>
        </p:txBody>
      </p:sp>
      <p:sp>
        <p:nvSpPr>
          <p:cNvPr id="5" name="Textfeld 4"/>
          <p:cNvSpPr txBox="1"/>
          <p:nvPr/>
        </p:nvSpPr>
        <p:spPr>
          <a:xfrm>
            <a:off x="677334" y="813389"/>
            <a:ext cx="7655933" cy="646331"/>
          </a:xfrm>
          <a:prstGeom prst="rect">
            <a:avLst/>
          </a:prstGeom>
          <a:noFill/>
        </p:spPr>
        <p:txBody>
          <a:bodyPr wrap="square" rtlCol="0">
            <a:spAutoFit/>
          </a:bodyPr>
          <a:lstStyle/>
          <a:p>
            <a:pPr algn="l"/>
            <a:r>
              <a:rPr lang="de-DE" sz="3600" i="1" u="sng">
                <a:solidFill>
                  <a:schemeClr val="accent4"/>
                </a:solidFill>
              </a:rPr>
              <a:t>§ 16 Samstags- und Sonntagsruhe</a:t>
            </a:r>
          </a:p>
        </p:txBody>
      </p:sp>
      <p:sp>
        <p:nvSpPr>
          <p:cNvPr id="2" name="Inhaltsplatzhalter 2"/>
          <p:cNvSpPr txBox="1">
            <a:spLocks/>
          </p:cNvSpPr>
          <p:nvPr/>
        </p:nvSpPr>
        <p:spPr>
          <a:xfrm>
            <a:off x="677334" y="4784650"/>
            <a:ext cx="4426294" cy="17809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de-DE" sz="2000" dirty="0"/>
          </a:p>
          <a:p>
            <a:pPr marL="0" indent="0">
              <a:buFont typeface="Wingdings 3" charset="2"/>
              <a:buNone/>
            </a:pPr>
            <a:r>
              <a:rPr lang="de-DE" sz="2000" b="1" dirty="0">
                <a:solidFill>
                  <a:schemeClr val="tx1"/>
                </a:solidFill>
              </a:rPr>
              <a:t>Jeder 2. Sonntag soll und min. 2 Sonntage im Monat müssen beschäftigungsfrei bleiben</a:t>
            </a:r>
            <a:r>
              <a:rPr lang="de-DE" sz="1900" b="1" dirty="0">
                <a:solidFill>
                  <a:schemeClr val="tx1"/>
                </a:solidFill>
              </a:rPr>
              <a:t>.</a:t>
            </a:r>
          </a:p>
          <a:p>
            <a:pPr marL="0" indent="0">
              <a:buFont typeface="Wingdings 3" charset="2"/>
              <a:buNone/>
            </a:pPr>
            <a:endParaRPr lang="de-DE" sz="1900" dirty="0"/>
          </a:p>
        </p:txBody>
      </p:sp>
    </p:spTree>
    <p:extLst>
      <p:ext uri="{BB962C8B-B14F-4D97-AF65-F5344CB8AC3E}">
        <p14:creationId xmlns:p14="http://schemas.microsoft.com/office/powerpoint/2010/main" val="212024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77334" y="1584251"/>
            <a:ext cx="4184035" cy="4282762"/>
          </a:xfrm>
        </p:spPr>
        <p:txBody>
          <a:bodyPr>
            <a:normAutofit/>
          </a:bodyPr>
          <a:lstStyle/>
          <a:p>
            <a:pPr marL="0" indent="0">
              <a:buNone/>
            </a:pPr>
            <a:r>
              <a:rPr lang="de-DE" sz="2000" dirty="0"/>
              <a:t>Am 24.12. und 31.12. nach 14 Uhr und an gesetzlichen Feiertagen dürfen Jugendliche </a:t>
            </a:r>
            <a:r>
              <a:rPr lang="de-DE" sz="2000" b="1" dirty="0"/>
              <a:t>nicht</a:t>
            </a:r>
            <a:r>
              <a:rPr lang="de-DE" sz="2000" dirty="0"/>
              <a:t> beschäftigt werden.</a:t>
            </a:r>
          </a:p>
          <a:p>
            <a:pPr marL="0" indent="0">
              <a:buNone/>
            </a:pPr>
            <a:r>
              <a:rPr lang="de-DE" sz="2000" i="1" dirty="0">
                <a:solidFill>
                  <a:schemeClr val="tx1"/>
                </a:solidFill>
              </a:rPr>
              <a:t>Wenn Sonntag</a:t>
            </a:r>
            <a:r>
              <a:rPr lang="de-DE" dirty="0"/>
              <a:t>	</a:t>
            </a:r>
            <a:r>
              <a:rPr lang="de-DE" sz="3200" b="1" dirty="0">
                <a:solidFill>
                  <a:schemeClr val="tx1"/>
                </a:solidFill>
              </a:rPr>
              <a:t>§17</a:t>
            </a:r>
          </a:p>
          <a:p>
            <a:pPr marL="0" indent="0">
              <a:buNone/>
            </a:pPr>
            <a:r>
              <a:rPr lang="de-DE" sz="2000" dirty="0">
                <a:solidFill>
                  <a:schemeClr val="tx1"/>
                </a:solidFill>
                <a:effectLst>
                  <a:outerShdw blurRad="38100" dist="38100" dir="2700000" algn="tl">
                    <a:srgbClr val="000000">
                      <a:alpha val="43137"/>
                    </a:srgbClr>
                  </a:outerShdw>
                </a:effectLst>
              </a:rPr>
              <a:t>5 Tagewoche</a:t>
            </a:r>
            <a:r>
              <a:rPr lang="de-DE" sz="1900" i="1" dirty="0">
                <a:solidFill>
                  <a:schemeClr val="tx1"/>
                </a:solidFill>
                <a:effectLst>
                  <a:outerShdw blurRad="38100" dist="38100" dir="2700000" algn="tl">
                    <a:srgbClr val="000000">
                      <a:alpha val="43137"/>
                    </a:srgbClr>
                  </a:outerShdw>
                </a:effectLst>
              </a:rPr>
              <a:t>       </a:t>
            </a:r>
            <a:r>
              <a:rPr lang="de-DE" sz="3200" b="1" dirty="0">
                <a:solidFill>
                  <a:schemeClr val="tx1"/>
                </a:solidFill>
              </a:rPr>
              <a:t>§15</a:t>
            </a:r>
          </a:p>
          <a:p>
            <a:pPr marL="0" indent="0">
              <a:buNone/>
            </a:pPr>
            <a:endParaRPr lang="de-DE" sz="3200" b="1" dirty="0">
              <a:solidFill>
                <a:schemeClr val="tx1"/>
              </a:solidFill>
            </a:endParaRPr>
          </a:p>
          <a:p>
            <a:pPr marL="0" indent="0">
              <a:buNone/>
            </a:pPr>
            <a:r>
              <a:rPr lang="de-DE" sz="2000" b="1" dirty="0"/>
              <a:t>Innerhalb von 2 Wochen muss ein Tag freigestellt werden. </a:t>
            </a:r>
          </a:p>
          <a:p>
            <a:pPr marL="0" indent="0">
              <a:buNone/>
            </a:pPr>
            <a:endParaRPr lang="de-DE" dirty="0"/>
          </a:p>
        </p:txBody>
      </p:sp>
      <p:pic>
        <p:nvPicPr>
          <p:cNvPr id="5" name="Grafik 4"/>
          <p:cNvPicPr>
            <a:picLocks noChangeAspect="1"/>
          </p:cNvPicPr>
          <p:nvPr/>
        </p:nvPicPr>
        <p:blipFill>
          <a:blip r:embed="rId2"/>
          <a:stretch>
            <a:fillRect/>
          </a:stretch>
        </p:blipFill>
        <p:spPr>
          <a:xfrm>
            <a:off x="5847541" y="1929810"/>
            <a:ext cx="3051113" cy="3051113"/>
          </a:xfrm>
          <a:prstGeom prst="rect">
            <a:avLst/>
          </a:prstGeom>
        </p:spPr>
      </p:pic>
      <p:sp>
        <p:nvSpPr>
          <p:cNvPr id="6" name="Textfeld 5"/>
          <p:cNvSpPr txBox="1"/>
          <p:nvPr/>
        </p:nvSpPr>
        <p:spPr>
          <a:xfrm>
            <a:off x="677334" y="629389"/>
            <a:ext cx="4695606" cy="640611"/>
          </a:xfrm>
          <a:prstGeom prst="rect">
            <a:avLst/>
          </a:prstGeom>
          <a:noFill/>
        </p:spPr>
        <p:txBody>
          <a:bodyPr wrap="square" rtlCol="0">
            <a:spAutoFit/>
          </a:bodyPr>
          <a:lstStyle/>
          <a:p>
            <a:pPr algn="l"/>
            <a:r>
              <a:rPr lang="de-DE" sz="3600" i="1" u="sng">
                <a:solidFill>
                  <a:schemeClr val="accent4"/>
                </a:solidFill>
              </a:rPr>
              <a:t>§ 18 Feiertagsruhe</a:t>
            </a:r>
            <a:r>
              <a:rPr lang="de-DE"/>
              <a:t> </a:t>
            </a:r>
          </a:p>
        </p:txBody>
      </p:sp>
    </p:spTree>
    <p:extLst>
      <p:ext uri="{BB962C8B-B14F-4D97-AF65-F5344CB8AC3E}">
        <p14:creationId xmlns:p14="http://schemas.microsoft.com/office/powerpoint/2010/main" val="392871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719864" y="2424223"/>
            <a:ext cx="4184035" cy="3327991"/>
          </a:xfrm>
        </p:spPr>
        <p:txBody>
          <a:bodyPr>
            <a:noAutofit/>
          </a:bodyPr>
          <a:lstStyle/>
          <a:p>
            <a:r>
              <a:rPr lang="de-DE" sz="2000" dirty="0" smtClean="0"/>
              <a:t>Jugendliche </a:t>
            </a:r>
            <a:r>
              <a:rPr lang="de-DE" sz="2000" dirty="0"/>
              <a:t>bis </a:t>
            </a:r>
            <a:r>
              <a:rPr lang="de-DE" sz="2000" b="1" dirty="0">
                <a:solidFill>
                  <a:schemeClr val="tx1"/>
                </a:solidFill>
              </a:rPr>
              <a:t>16 Jahre</a:t>
            </a:r>
          </a:p>
          <a:p>
            <a:pPr marL="0" indent="0">
              <a:buNone/>
            </a:pPr>
            <a:r>
              <a:rPr lang="de-DE" sz="2000" b="1" dirty="0">
                <a:solidFill>
                  <a:schemeClr val="tx1"/>
                </a:solidFill>
              </a:rPr>
              <a:t>      30 Tage </a:t>
            </a:r>
            <a:r>
              <a:rPr lang="de-DE" sz="2000" dirty="0"/>
              <a:t>Urlaub</a:t>
            </a:r>
          </a:p>
          <a:p>
            <a:pPr marL="0" indent="0">
              <a:buNone/>
            </a:pPr>
            <a:endParaRPr lang="de-DE" sz="2000" dirty="0"/>
          </a:p>
          <a:p>
            <a:r>
              <a:rPr lang="de-DE" sz="2000" dirty="0"/>
              <a:t>Jugendliche bis </a:t>
            </a:r>
            <a:r>
              <a:rPr lang="de-DE" sz="2000" b="1" dirty="0">
                <a:solidFill>
                  <a:schemeClr val="tx1"/>
                </a:solidFill>
              </a:rPr>
              <a:t>17 Jahre</a:t>
            </a:r>
          </a:p>
          <a:p>
            <a:pPr marL="0" indent="0">
              <a:buNone/>
            </a:pPr>
            <a:r>
              <a:rPr lang="de-DE" sz="2000" b="1" dirty="0">
                <a:solidFill>
                  <a:schemeClr val="tx1"/>
                </a:solidFill>
              </a:rPr>
              <a:t>      27 Tage </a:t>
            </a:r>
            <a:r>
              <a:rPr lang="de-DE" sz="2000" dirty="0"/>
              <a:t>Urlaub</a:t>
            </a:r>
          </a:p>
          <a:p>
            <a:pPr marL="0" indent="0">
              <a:buNone/>
            </a:pPr>
            <a:endParaRPr lang="de-DE" sz="2000" dirty="0"/>
          </a:p>
          <a:p>
            <a:r>
              <a:rPr lang="de-DE" sz="2000" dirty="0"/>
              <a:t>Jugendliche bis </a:t>
            </a:r>
            <a:r>
              <a:rPr lang="de-DE" sz="2000" b="1" dirty="0"/>
              <a:t>18 Jahre</a:t>
            </a:r>
          </a:p>
          <a:p>
            <a:pPr marL="0" indent="0">
              <a:buNone/>
            </a:pPr>
            <a:r>
              <a:rPr lang="de-DE" sz="2000" b="1" dirty="0">
                <a:solidFill>
                  <a:schemeClr val="tx1"/>
                </a:solidFill>
              </a:rPr>
              <a:t>      25 Tage </a:t>
            </a:r>
            <a:r>
              <a:rPr lang="de-DE" sz="2000" dirty="0"/>
              <a:t>Urlaub</a:t>
            </a:r>
          </a:p>
        </p:txBody>
      </p:sp>
      <p:sp>
        <p:nvSpPr>
          <p:cNvPr id="4" name="Inhaltsplatzhalter 3"/>
          <p:cNvSpPr>
            <a:spLocks noGrp="1"/>
          </p:cNvSpPr>
          <p:nvPr>
            <p:ph sz="half" idx="2"/>
          </p:nvPr>
        </p:nvSpPr>
        <p:spPr>
          <a:xfrm>
            <a:off x="4741754" y="2432197"/>
            <a:ext cx="4184034" cy="3880773"/>
          </a:xfrm>
        </p:spPr>
        <p:txBody>
          <a:bodyPr>
            <a:noAutofit/>
          </a:bodyPr>
          <a:lstStyle/>
          <a:p>
            <a:r>
              <a:rPr lang="de-DE" sz="2000" dirty="0"/>
              <a:t>Im </a:t>
            </a:r>
            <a:r>
              <a:rPr lang="de-DE" sz="2000" b="1" dirty="0">
                <a:solidFill>
                  <a:schemeClr val="tx1"/>
                </a:solidFill>
              </a:rPr>
              <a:t>Bergbau</a:t>
            </a:r>
            <a:r>
              <a:rPr lang="de-DE" sz="2000" dirty="0"/>
              <a:t> erhält jede Altersgruppe </a:t>
            </a:r>
            <a:r>
              <a:rPr lang="de-DE" sz="2000" b="1" dirty="0">
                <a:solidFill>
                  <a:schemeClr val="tx1"/>
                </a:solidFill>
              </a:rPr>
              <a:t>3</a:t>
            </a:r>
            <a:r>
              <a:rPr lang="de-DE" sz="2000" dirty="0"/>
              <a:t> zusätzliche Urlaubstage.</a:t>
            </a:r>
          </a:p>
          <a:p>
            <a:endParaRPr lang="de-DE" sz="2000" dirty="0"/>
          </a:p>
          <a:p>
            <a:r>
              <a:rPr lang="de-DE" sz="2000" b="1" dirty="0"/>
              <a:t>Urlaub </a:t>
            </a:r>
            <a:r>
              <a:rPr lang="de-DE" sz="2000" dirty="0"/>
              <a:t>soll Berufsschülern in der Zeit der </a:t>
            </a:r>
            <a:r>
              <a:rPr lang="de-DE" sz="2000" b="1" dirty="0"/>
              <a:t>Schulferien</a:t>
            </a:r>
            <a:r>
              <a:rPr lang="de-DE" sz="2000" dirty="0"/>
              <a:t> gegeben werden.</a:t>
            </a:r>
          </a:p>
          <a:p>
            <a:endParaRPr lang="de-DE" sz="2000" dirty="0"/>
          </a:p>
          <a:p>
            <a:r>
              <a:rPr lang="de-DE" sz="2000" dirty="0"/>
              <a:t>Wenn Urlaub nicht in den Ferien gegeben wird, ist für jeden Schultag ein weiterer Urlaubstag zu </a:t>
            </a:r>
            <a:r>
              <a:rPr lang="de-DE" sz="2000" dirty="0" err="1"/>
              <a:t>gewehren</a:t>
            </a:r>
            <a:r>
              <a:rPr lang="de-DE" sz="2000" dirty="0"/>
              <a:t>.</a:t>
            </a:r>
          </a:p>
        </p:txBody>
      </p:sp>
      <p:pic>
        <p:nvPicPr>
          <p:cNvPr id="5" name="Grafik 4"/>
          <p:cNvPicPr>
            <a:picLocks noChangeAspect="1"/>
          </p:cNvPicPr>
          <p:nvPr/>
        </p:nvPicPr>
        <p:blipFill>
          <a:blip r:embed="rId2"/>
          <a:stretch>
            <a:fillRect/>
          </a:stretch>
        </p:blipFill>
        <p:spPr>
          <a:xfrm>
            <a:off x="5108576" y="0"/>
            <a:ext cx="2840504" cy="2386871"/>
          </a:xfrm>
          <a:prstGeom prst="rect">
            <a:avLst/>
          </a:prstGeom>
        </p:spPr>
      </p:pic>
      <p:sp>
        <p:nvSpPr>
          <p:cNvPr id="6" name="Textfeld 5"/>
          <p:cNvSpPr txBox="1"/>
          <p:nvPr/>
        </p:nvSpPr>
        <p:spPr>
          <a:xfrm flipH="1">
            <a:off x="719864" y="1108511"/>
            <a:ext cx="2884081" cy="646331"/>
          </a:xfrm>
          <a:prstGeom prst="rect">
            <a:avLst/>
          </a:prstGeom>
          <a:noFill/>
        </p:spPr>
        <p:txBody>
          <a:bodyPr wrap="square" rtlCol="0">
            <a:spAutoFit/>
          </a:bodyPr>
          <a:lstStyle/>
          <a:p>
            <a:pPr algn="l"/>
            <a:r>
              <a:rPr lang="de-DE" sz="3600" i="1" u="sng">
                <a:solidFill>
                  <a:schemeClr val="accent4"/>
                </a:solidFill>
              </a:rPr>
              <a:t>§ 19 Urlaub</a:t>
            </a:r>
            <a:r>
              <a:rPr lang="de-DE"/>
              <a:t> </a:t>
            </a:r>
          </a:p>
        </p:txBody>
      </p:sp>
    </p:spTree>
    <p:extLst>
      <p:ext uri="{BB962C8B-B14F-4D97-AF65-F5344CB8AC3E}">
        <p14:creationId xmlns:p14="http://schemas.microsoft.com/office/powerpoint/2010/main" val="202196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067" y="1301407"/>
            <a:ext cx="5489059" cy="492837"/>
          </a:xfrm>
        </p:spPr>
        <p:txBody>
          <a:bodyPr/>
          <a:lstStyle/>
          <a:p>
            <a:r>
              <a:rPr lang="de-DE" sz="3600" i="1" u="sng" dirty="0">
                <a:solidFill>
                  <a:schemeClr val="accent4"/>
                </a:solidFill>
              </a:rPr>
              <a:t>Anhebung der Arbeitszeit</a:t>
            </a:r>
          </a:p>
        </p:txBody>
      </p:sp>
      <p:sp>
        <p:nvSpPr>
          <p:cNvPr id="3" name="Untertitel 2"/>
          <p:cNvSpPr>
            <a:spLocks noGrp="1"/>
          </p:cNvSpPr>
          <p:nvPr>
            <p:ph type="subTitle" idx="1"/>
          </p:nvPr>
        </p:nvSpPr>
        <p:spPr>
          <a:xfrm>
            <a:off x="1507067" y="2432198"/>
            <a:ext cx="7766936" cy="1864930"/>
          </a:xfrm>
        </p:spPr>
        <p:txBody>
          <a:bodyPr>
            <a:normAutofit/>
          </a:bodyPr>
          <a:lstStyle/>
          <a:p>
            <a:pPr lvl="1" algn="l"/>
            <a:endParaRPr lang="de-DE" sz="2000" dirty="0">
              <a:solidFill>
                <a:schemeClr val="tx1"/>
              </a:solidFill>
            </a:endParaRPr>
          </a:p>
          <a:p>
            <a:pPr marL="342900" indent="-342900" algn="l">
              <a:buFontTx/>
              <a:buChar char="-"/>
            </a:pPr>
            <a:endParaRPr lang="de-DE" sz="2000" dirty="0"/>
          </a:p>
        </p:txBody>
      </p:sp>
      <p:pic>
        <p:nvPicPr>
          <p:cNvPr id="4" name="Grafik 3"/>
          <p:cNvPicPr>
            <a:picLocks noChangeAspect="1"/>
          </p:cNvPicPr>
          <p:nvPr/>
        </p:nvPicPr>
        <p:blipFill>
          <a:blip r:embed="rId2"/>
          <a:stretch>
            <a:fillRect/>
          </a:stretch>
        </p:blipFill>
        <p:spPr>
          <a:xfrm>
            <a:off x="7351059" y="1910785"/>
            <a:ext cx="4329126" cy="4050744"/>
          </a:xfrm>
          <a:prstGeom prst="rect">
            <a:avLst/>
          </a:prstGeom>
        </p:spPr>
      </p:pic>
      <p:sp>
        <p:nvSpPr>
          <p:cNvPr id="6" name="Textfeld 5"/>
          <p:cNvSpPr txBox="1"/>
          <p:nvPr/>
        </p:nvSpPr>
        <p:spPr>
          <a:xfrm>
            <a:off x="1685365" y="2432198"/>
            <a:ext cx="4222376" cy="923330"/>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de-DE" dirty="0" smtClean="0"/>
              <a:t>Vorrausetzung</a:t>
            </a:r>
          </a:p>
          <a:p>
            <a:pPr marL="285750" indent="-285750">
              <a:buClr>
                <a:schemeClr val="accent1"/>
              </a:buClr>
              <a:buFont typeface="Wingdings" panose="05000000000000000000" pitchFamily="2" charset="2"/>
              <a:buChar char="Ø"/>
            </a:pPr>
            <a:endParaRPr lang="de-DE" dirty="0"/>
          </a:p>
          <a:p>
            <a:pPr marL="285750" indent="-285750">
              <a:buClr>
                <a:schemeClr val="accent1"/>
              </a:buClr>
              <a:buFont typeface="Wingdings" panose="05000000000000000000" pitchFamily="2" charset="2"/>
              <a:buChar char="Ø"/>
            </a:pPr>
            <a:r>
              <a:rPr lang="de-DE" dirty="0" smtClean="0"/>
              <a:t>Möglichkeiten</a:t>
            </a:r>
            <a:endParaRPr lang="de-DE" dirty="0"/>
          </a:p>
        </p:txBody>
      </p:sp>
    </p:spTree>
    <p:extLst>
      <p:ext uri="{BB962C8B-B14F-4D97-AF65-F5344CB8AC3E}">
        <p14:creationId xmlns:p14="http://schemas.microsoft.com/office/powerpoint/2010/main" val="193241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945" y="946076"/>
            <a:ext cx="7195485" cy="4423366"/>
          </a:xfrm>
        </p:spPr>
        <p:txBody>
          <a:bodyPr>
            <a:normAutofit/>
          </a:bodyPr>
          <a:lstStyle/>
          <a:p>
            <a:pPr>
              <a:buClr>
                <a:schemeClr val="accent1"/>
              </a:buClr>
            </a:pPr>
            <a:r>
              <a:rPr lang="de-DE" i="1" u="sng" dirty="0">
                <a:solidFill>
                  <a:schemeClr val="accent4"/>
                </a:solidFill>
              </a:rPr>
              <a:t>Unzulässige Beschäftigungen</a:t>
            </a:r>
            <a:r>
              <a:rPr lang="de-DE" dirty="0"/>
              <a:t/>
            </a:r>
            <a:br>
              <a:rPr lang="de-DE" dirty="0"/>
            </a:br>
            <a:r>
              <a:rPr lang="de-DE" sz="2000" dirty="0"/>
              <a:t/>
            </a:r>
            <a:br>
              <a:rPr lang="de-DE" sz="2000" dirty="0"/>
            </a:br>
            <a:endParaRPr lang="de-DE" dirty="0"/>
          </a:p>
        </p:txBody>
      </p:sp>
      <p:pic>
        <p:nvPicPr>
          <p:cNvPr id="3" name="Grafik 2"/>
          <p:cNvPicPr>
            <a:picLocks noChangeAspect="1"/>
          </p:cNvPicPr>
          <p:nvPr/>
        </p:nvPicPr>
        <p:blipFill>
          <a:blip r:embed="rId2"/>
          <a:stretch>
            <a:fillRect/>
          </a:stretch>
        </p:blipFill>
        <p:spPr>
          <a:xfrm>
            <a:off x="9105900" y="4135531"/>
            <a:ext cx="3086100" cy="2722469"/>
          </a:xfrm>
          <a:prstGeom prst="rect">
            <a:avLst/>
          </a:prstGeom>
        </p:spPr>
      </p:pic>
      <p:pic>
        <p:nvPicPr>
          <p:cNvPr id="4" name="Grafik 3"/>
          <p:cNvPicPr>
            <a:picLocks noChangeAspect="1"/>
          </p:cNvPicPr>
          <p:nvPr/>
        </p:nvPicPr>
        <p:blipFill>
          <a:blip r:embed="rId3"/>
          <a:stretch>
            <a:fillRect/>
          </a:stretch>
        </p:blipFill>
        <p:spPr>
          <a:xfrm>
            <a:off x="6713444" y="1699652"/>
            <a:ext cx="2392456" cy="2057400"/>
          </a:xfrm>
          <a:prstGeom prst="rect">
            <a:avLst/>
          </a:prstGeom>
        </p:spPr>
      </p:pic>
      <p:pic>
        <p:nvPicPr>
          <p:cNvPr id="5" name="Grafik 4"/>
          <p:cNvPicPr>
            <a:picLocks noChangeAspect="1"/>
          </p:cNvPicPr>
          <p:nvPr/>
        </p:nvPicPr>
        <p:blipFill>
          <a:blip r:embed="rId4"/>
          <a:stretch>
            <a:fillRect/>
          </a:stretch>
        </p:blipFill>
        <p:spPr>
          <a:xfrm>
            <a:off x="9748837" y="185177"/>
            <a:ext cx="1800225" cy="2543175"/>
          </a:xfrm>
          <a:prstGeom prst="rect">
            <a:avLst/>
          </a:prstGeom>
        </p:spPr>
      </p:pic>
      <p:sp>
        <p:nvSpPr>
          <p:cNvPr id="6" name="Textfeld 5"/>
          <p:cNvSpPr txBox="1"/>
          <p:nvPr/>
        </p:nvSpPr>
        <p:spPr>
          <a:xfrm>
            <a:off x="1532709" y="2525486"/>
            <a:ext cx="4302034" cy="1477328"/>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de-DE" dirty="0" smtClean="0"/>
              <a:t>Art der Arbeit</a:t>
            </a:r>
          </a:p>
          <a:p>
            <a:pPr marL="285750" indent="-285750">
              <a:buClr>
                <a:schemeClr val="accent1"/>
              </a:buClr>
              <a:buFont typeface="Wingdings" panose="05000000000000000000" pitchFamily="2" charset="2"/>
              <a:buChar char="Ø"/>
            </a:pPr>
            <a:endParaRPr lang="de-DE" dirty="0"/>
          </a:p>
          <a:p>
            <a:pPr marL="285750" indent="-285750">
              <a:buClr>
                <a:schemeClr val="accent1"/>
              </a:buClr>
              <a:buFont typeface="Wingdings" panose="05000000000000000000" pitchFamily="2" charset="2"/>
              <a:buChar char="Ø"/>
            </a:pPr>
            <a:r>
              <a:rPr lang="de-DE" dirty="0" smtClean="0"/>
              <a:t>Akkordarbeit</a:t>
            </a:r>
          </a:p>
          <a:p>
            <a:pPr marL="285750" indent="-285750">
              <a:buClr>
                <a:schemeClr val="accent1"/>
              </a:buClr>
              <a:buFont typeface="Wingdings" panose="05000000000000000000" pitchFamily="2" charset="2"/>
              <a:buChar char="Ø"/>
            </a:pPr>
            <a:endParaRPr lang="de-DE" dirty="0"/>
          </a:p>
          <a:p>
            <a:pPr marL="285750" indent="-285750">
              <a:buClr>
                <a:schemeClr val="accent1"/>
              </a:buClr>
              <a:buFont typeface="Wingdings" panose="05000000000000000000" pitchFamily="2" charset="2"/>
              <a:buChar char="Ø"/>
            </a:pPr>
            <a:r>
              <a:rPr lang="de-DE" dirty="0"/>
              <a:t>P</a:t>
            </a:r>
            <a:r>
              <a:rPr lang="de-DE" smtClean="0"/>
              <a:t>ersonenabhängig</a:t>
            </a:r>
            <a:endParaRPr lang="de-DE" dirty="0" smtClean="0"/>
          </a:p>
        </p:txBody>
      </p:sp>
    </p:spTree>
    <p:extLst>
      <p:ext uri="{BB962C8B-B14F-4D97-AF65-F5344CB8AC3E}">
        <p14:creationId xmlns:p14="http://schemas.microsoft.com/office/powerpoint/2010/main" val="18454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11520" y="396949"/>
            <a:ext cx="8596668" cy="630447"/>
          </a:xfrm>
        </p:spPr>
        <p:txBody>
          <a:bodyPr>
            <a:noAutofit/>
          </a:bodyPr>
          <a:lstStyle/>
          <a:p>
            <a:r>
              <a:rPr lang="de-DE" i="1" u="sng">
                <a:solidFill>
                  <a:schemeClr val="accent4"/>
                </a:solidFill>
              </a:rPr>
              <a:t>Sonstige Pflichten des Arbeitgebers </a:t>
            </a:r>
            <a:br>
              <a:rPr lang="de-DE" i="1" u="sng">
                <a:solidFill>
                  <a:schemeClr val="accent4"/>
                </a:solidFill>
              </a:rPr>
            </a:br>
            <a:endParaRPr lang="de-DE" i="1"/>
          </a:p>
        </p:txBody>
      </p:sp>
      <p:sp>
        <p:nvSpPr>
          <p:cNvPr id="7" name="Textfeld 6"/>
          <p:cNvSpPr txBox="1"/>
          <p:nvPr/>
        </p:nvSpPr>
        <p:spPr>
          <a:xfrm>
            <a:off x="4997940" y="1137204"/>
            <a:ext cx="3565895" cy="2862322"/>
          </a:xfrm>
          <a:prstGeom prst="rect">
            <a:avLst/>
          </a:prstGeom>
          <a:noFill/>
        </p:spPr>
        <p:txBody>
          <a:bodyPr wrap="square" rtlCol="0">
            <a:spAutoFit/>
          </a:bodyPr>
          <a:lstStyle/>
          <a:p>
            <a:r>
              <a:rPr lang="de-DE" sz="2000"/>
              <a:t>§ 29 - Der Arbeitgeber hat dem Jugendlichen mitzuteilen, welchen Unfall- und Gesundheitsgefahren er ausgesetzt wird.</a:t>
            </a:r>
          </a:p>
          <a:p>
            <a:endParaRPr lang="de-DE" sz="2000"/>
          </a:p>
          <a:p>
            <a:r>
              <a:rPr lang="de-DE" sz="2000"/>
              <a:t>Die Unterweisung ist mind. halbjährlich zu wiederholen.</a:t>
            </a:r>
          </a:p>
          <a:p>
            <a:endParaRPr lang="de-DE" sz="2000"/>
          </a:p>
        </p:txBody>
      </p:sp>
      <p:pic>
        <p:nvPicPr>
          <p:cNvPr id="2" name="Grafik 3"/>
          <p:cNvPicPr>
            <a:picLocks noChangeAspect="1"/>
          </p:cNvPicPr>
          <p:nvPr/>
        </p:nvPicPr>
        <p:blipFill>
          <a:blip r:embed="rId2"/>
          <a:stretch>
            <a:fillRect/>
          </a:stretch>
        </p:blipFill>
        <p:spPr>
          <a:xfrm>
            <a:off x="5184010" y="4156248"/>
            <a:ext cx="2435352" cy="2438400"/>
          </a:xfrm>
          <a:prstGeom prst="rect">
            <a:avLst/>
          </a:prstGeom>
        </p:spPr>
      </p:pic>
      <p:sp>
        <p:nvSpPr>
          <p:cNvPr id="8" name="Inhaltsplatzhalter 7"/>
          <p:cNvSpPr>
            <a:spLocks noGrp="1"/>
          </p:cNvSpPr>
          <p:nvPr>
            <p:ph sz="half" idx="1"/>
          </p:nvPr>
        </p:nvSpPr>
        <p:spPr>
          <a:xfrm>
            <a:off x="411520" y="1137204"/>
            <a:ext cx="4184035" cy="4697411"/>
          </a:xfrm>
        </p:spPr>
        <p:txBody>
          <a:bodyPr>
            <a:noAutofit/>
          </a:bodyPr>
          <a:lstStyle/>
          <a:p>
            <a:r>
              <a:rPr lang="de-DE" sz="2000" dirty="0"/>
              <a:t>§ 28 - Der Arbeitgeber hat dazu zu sorgen, dass bei der Einrichtung und Unterhaltung der Arbeitsstätte einschl. der Maschinen, Werkzeuge und Geräte alle Vorkehrungen und Maßnahmen zu treffen, die zum Schutz der Jugendlichen gegen Gefahren für Leben und Gesundheit sowie der Beeinträchtigung deren körperlicher und seelisch-geistiger Entwicklung erforderlich sind.</a:t>
            </a:r>
          </a:p>
          <a:p>
            <a:endParaRPr lang="de-DE" sz="2000" dirty="0"/>
          </a:p>
          <a:p>
            <a:r>
              <a:rPr lang="de-DE" sz="2000" dirty="0"/>
              <a:t>Dies hat er </a:t>
            </a:r>
            <a:r>
              <a:rPr lang="de-DE" sz="2000" u="sng" dirty="0"/>
              <a:t>vor</a:t>
            </a:r>
            <a:r>
              <a:rPr lang="de-DE" sz="2000" dirty="0"/>
              <a:t> Beschäftigungs-beginn zu prüfen.</a:t>
            </a:r>
          </a:p>
        </p:txBody>
      </p:sp>
    </p:spTree>
    <p:extLst>
      <p:ext uri="{BB962C8B-B14F-4D97-AF65-F5344CB8AC3E}">
        <p14:creationId xmlns:p14="http://schemas.microsoft.com/office/powerpoint/2010/main" val="219869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410239"/>
            <a:ext cx="8596668" cy="599853"/>
          </a:xfrm>
        </p:spPr>
        <p:txBody>
          <a:bodyPr>
            <a:noAutofit/>
          </a:bodyPr>
          <a:lstStyle/>
          <a:p>
            <a:r>
              <a:rPr lang="de-DE" i="1" u="sng">
                <a:solidFill>
                  <a:schemeClr val="accent4"/>
                </a:solidFill>
              </a:rPr>
              <a:t>Gesundheitliche Betreuung</a:t>
            </a:r>
            <a:r>
              <a:rPr lang="de-DE"/>
              <a:t> </a:t>
            </a:r>
          </a:p>
        </p:txBody>
      </p:sp>
      <p:sp>
        <p:nvSpPr>
          <p:cNvPr id="3" name="Inhaltsplatzhalter 2"/>
          <p:cNvSpPr>
            <a:spLocks noGrp="1"/>
          </p:cNvSpPr>
          <p:nvPr>
            <p:ph idx="1"/>
          </p:nvPr>
        </p:nvSpPr>
        <p:spPr>
          <a:xfrm>
            <a:off x="677334" y="1249327"/>
            <a:ext cx="8596668" cy="4061048"/>
          </a:xfrm>
        </p:spPr>
        <p:txBody>
          <a:bodyPr>
            <a:normAutofit/>
          </a:bodyPr>
          <a:lstStyle/>
          <a:p>
            <a:pPr marL="0" indent="0">
              <a:buNone/>
            </a:pPr>
            <a:r>
              <a:rPr lang="de-DE" sz="2000"/>
              <a:t>§ 32 – Ein Jugendlicher darf nur beschäftigt werden, wenn…</a:t>
            </a:r>
          </a:p>
          <a:p>
            <a:pPr marL="0" indent="0">
              <a:buNone/>
            </a:pPr>
            <a:endParaRPr lang="de-DE" sz="2000"/>
          </a:p>
          <a:p>
            <a:r>
              <a:rPr lang="de-DE" sz="2000"/>
              <a:t>er innerhalb der letzten 14 Monate von einem Arzt untersucht bzw. eine Erstunteruschung stattfand. </a:t>
            </a:r>
          </a:p>
          <a:p>
            <a:r>
              <a:rPr lang="de-DE" sz="2000"/>
              <a:t>dem Arbeitgeber diese Bescheinigung vorliegt.</a:t>
            </a:r>
          </a:p>
          <a:p>
            <a:endParaRPr lang="de-DE" sz="2000"/>
          </a:p>
          <a:p>
            <a:r>
              <a:rPr lang="de-DE" sz="2000"/>
              <a:t>Nach einem Jahr bzw. nach Ablauf jedes Jahres hat der Arbeitgeber sich eine Bescheinigung über eine Nachuntersuchung vorlegen zu lassen.</a:t>
            </a:r>
          </a:p>
        </p:txBody>
      </p:sp>
    </p:spTree>
    <p:extLst>
      <p:ext uri="{BB962C8B-B14F-4D97-AF65-F5344CB8AC3E}">
        <p14:creationId xmlns:p14="http://schemas.microsoft.com/office/powerpoint/2010/main" val="18060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436821"/>
            <a:ext cx="7709096" cy="706179"/>
          </a:xfrm>
        </p:spPr>
        <p:txBody>
          <a:bodyPr vert="horz" lIns="91440" tIns="45720" rIns="91440" bIns="45720" rtlCol="0" anchor="t">
            <a:normAutofit/>
          </a:bodyPr>
          <a:lstStyle/>
          <a:p>
            <a:r>
              <a:rPr lang="de-DE" i="1" u="sng">
                <a:solidFill>
                  <a:schemeClr val="accent4"/>
                </a:solidFill>
              </a:rPr>
              <a:t>Inhaltsverzeichnis </a:t>
            </a:r>
          </a:p>
        </p:txBody>
      </p:sp>
      <p:sp>
        <p:nvSpPr>
          <p:cNvPr id="3" name="Inhaltsplatzhalter 2"/>
          <p:cNvSpPr>
            <a:spLocks noGrp="1"/>
          </p:cNvSpPr>
          <p:nvPr>
            <p:ph idx="1"/>
          </p:nvPr>
        </p:nvSpPr>
        <p:spPr>
          <a:xfrm>
            <a:off x="677334" y="1283403"/>
            <a:ext cx="8596668" cy="5574597"/>
          </a:xfrm>
        </p:spPr>
        <p:txBody>
          <a:bodyPr>
            <a:normAutofit/>
          </a:bodyPr>
          <a:lstStyle/>
          <a:p>
            <a:r>
              <a:rPr lang="de-DE" sz="2000"/>
              <a:t>14. Ruhepausen und Aufenthaltsräume </a:t>
            </a:r>
          </a:p>
          <a:p>
            <a:r>
              <a:rPr lang="de-DE" sz="2000"/>
              <a:t>15. Schichtzeit</a:t>
            </a:r>
          </a:p>
          <a:p>
            <a:r>
              <a:rPr lang="de-DE" sz="2000"/>
              <a:t>16. Tägliche Freizeit </a:t>
            </a:r>
          </a:p>
          <a:p>
            <a:r>
              <a:rPr lang="de-DE" sz="2000"/>
              <a:t>17. Nachtruhe </a:t>
            </a:r>
          </a:p>
          <a:p>
            <a:r>
              <a:rPr lang="de-DE" sz="2000"/>
              <a:t>18. 5 Tage Woche </a:t>
            </a:r>
          </a:p>
          <a:p>
            <a:r>
              <a:rPr lang="de-DE" sz="2000"/>
              <a:t>19. Samstagsruhe </a:t>
            </a:r>
          </a:p>
          <a:p>
            <a:r>
              <a:rPr lang="de-DE" sz="2000"/>
              <a:t>20. Sonntagsruhe </a:t>
            </a:r>
          </a:p>
          <a:p>
            <a:r>
              <a:rPr lang="de-DE" sz="2000"/>
              <a:t>21. Feiertage</a:t>
            </a:r>
          </a:p>
          <a:p>
            <a:r>
              <a:rPr lang="de-DE" sz="2000"/>
              <a:t>22. Urlaub </a:t>
            </a:r>
          </a:p>
          <a:p>
            <a:r>
              <a:rPr lang="de-DE" sz="2000"/>
              <a:t>23. Anhebung der Arbeitszeit</a:t>
            </a:r>
          </a:p>
          <a:p>
            <a:r>
              <a:rPr lang="de-DE" sz="2000"/>
              <a:t>24. Unzulässige Beschäftigung</a:t>
            </a:r>
            <a:r>
              <a:rPr lang="de-DE"/>
              <a:t> </a:t>
            </a:r>
          </a:p>
        </p:txBody>
      </p:sp>
    </p:spTree>
    <p:extLst>
      <p:ext uri="{BB962C8B-B14F-4D97-AF65-F5344CB8AC3E}">
        <p14:creationId xmlns:p14="http://schemas.microsoft.com/office/powerpoint/2010/main" val="75530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i="1" u="sng">
                <a:solidFill>
                  <a:schemeClr val="accent4"/>
                </a:solidFill>
              </a:rPr>
              <a:t>Inhalt und Durchführung der ärztlichen Untersuchung</a:t>
            </a:r>
            <a:r>
              <a:rPr lang="de-DE"/>
              <a:t> </a:t>
            </a:r>
          </a:p>
        </p:txBody>
      </p:sp>
      <p:sp>
        <p:nvSpPr>
          <p:cNvPr id="3" name="Inhaltsplatzhalter 2"/>
          <p:cNvSpPr>
            <a:spLocks noGrp="1"/>
          </p:cNvSpPr>
          <p:nvPr>
            <p:ph idx="1"/>
          </p:nvPr>
        </p:nvSpPr>
        <p:spPr>
          <a:xfrm>
            <a:off x="677334" y="2129761"/>
            <a:ext cx="8596668" cy="4272108"/>
          </a:xfrm>
        </p:spPr>
        <p:txBody>
          <a:bodyPr>
            <a:normAutofit/>
          </a:bodyPr>
          <a:lstStyle/>
          <a:p>
            <a:pPr algn="l"/>
            <a:r>
              <a:rPr lang="de-DE" sz="2000"/>
              <a:t>Die Untersuchungen haben sich auf den Gesundheits- und Entwicklungsstand, die körperliche Beschaffenheit des Jugendlichen und auf die Auswirkung der Beschäftigung auf Gesundheit und Entwicklung zu erstrecken. </a:t>
            </a:r>
          </a:p>
          <a:p>
            <a:pPr algn="l"/>
            <a:endParaRPr lang="de-DE" sz="2000"/>
          </a:p>
          <a:p>
            <a:pPr algn="l"/>
            <a:r>
              <a:rPr lang="de-DE" sz="2000"/>
              <a:t>Der Arzt hat den Untersuchungsbefund und die Arbeiten, durch deren Ausführung der Jugendliche gefährdet wäre, schriftlich festzuhalten. </a:t>
            </a:r>
          </a:p>
          <a:p>
            <a:pPr algn="l"/>
            <a:endParaRPr lang="de-DE" sz="2000"/>
          </a:p>
          <a:p>
            <a:pPr algn="l"/>
            <a:r>
              <a:rPr lang="de-DE" sz="2000"/>
              <a:t>Dem Arbeitgeber ist die schriftliche Bescheinigung unverzüglich zuzustellen.</a:t>
            </a:r>
          </a:p>
        </p:txBody>
      </p:sp>
    </p:spTree>
    <p:extLst>
      <p:ext uri="{BB962C8B-B14F-4D97-AF65-F5344CB8AC3E}">
        <p14:creationId xmlns:p14="http://schemas.microsoft.com/office/powerpoint/2010/main" val="220349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0628" y="968794"/>
            <a:ext cx="5597919" cy="6265712"/>
          </a:xfrm>
        </p:spPr>
        <p:txBody>
          <a:bodyPr>
            <a:normAutofit/>
          </a:bodyPr>
          <a:lstStyle/>
          <a:p>
            <a:r>
              <a:rPr lang="de-DE"/>
              <a:t>D</a:t>
            </a:r>
            <a:r>
              <a:rPr lang="de-DE" sz="2000"/>
              <a:t>er Arbeitgeber hat die Bescheinigung bis zur Beendigung des Beschäftigung, längstens jedoch bis zur Vollendung des 18. Lebensjahr aufzubewahren.</a:t>
            </a:r>
          </a:p>
          <a:p>
            <a:endParaRPr lang="de-DE" sz="2000"/>
          </a:p>
          <a:p>
            <a:r>
              <a:rPr lang="de-DE" sz="2000"/>
              <a:t>Scheidet der Jugendliche aus dem Beschäftigungsverhältnis aus, so hat der Arbeitgeber ihm die Bescheinigung auszuhändigen. </a:t>
            </a:r>
          </a:p>
          <a:p>
            <a:endParaRPr lang="de-DE" sz="2000"/>
          </a:p>
          <a:p>
            <a:r>
              <a:rPr lang="de-DE" sz="2000"/>
              <a:t>Ärzte müssen sich, wenn der Jugendliche und der Sorgeberechtigte zustimmen, untereinander die Untersuchungsberichte aushändigen. </a:t>
            </a:r>
          </a:p>
        </p:txBody>
      </p:sp>
      <p:pic>
        <p:nvPicPr>
          <p:cNvPr id="8" name="Grafik 8"/>
          <p:cNvPicPr>
            <a:picLocks noChangeAspect="1"/>
          </p:cNvPicPr>
          <p:nvPr/>
        </p:nvPicPr>
        <p:blipFill>
          <a:blip r:embed="rId2"/>
          <a:stretch>
            <a:fillRect/>
          </a:stretch>
        </p:blipFill>
        <p:spPr>
          <a:xfrm>
            <a:off x="6208800" y="1589090"/>
            <a:ext cx="2998749" cy="2751793"/>
          </a:xfrm>
          <a:prstGeom prst="rect">
            <a:avLst/>
          </a:prstGeom>
        </p:spPr>
      </p:pic>
      <p:sp>
        <p:nvSpPr>
          <p:cNvPr id="4" name="Textfeld 3"/>
          <p:cNvSpPr txBox="1"/>
          <p:nvPr/>
        </p:nvSpPr>
        <p:spPr>
          <a:xfrm>
            <a:off x="500628" y="145720"/>
            <a:ext cx="7207546" cy="646331"/>
          </a:xfrm>
          <a:prstGeom prst="rect">
            <a:avLst/>
          </a:prstGeom>
          <a:noFill/>
        </p:spPr>
        <p:txBody>
          <a:bodyPr wrap="square" rtlCol="0">
            <a:spAutoFit/>
          </a:bodyPr>
          <a:lstStyle/>
          <a:p>
            <a:pPr algn="l"/>
            <a:r>
              <a:rPr lang="de-DE" sz="3600" i="1" u="sng">
                <a:solidFill>
                  <a:schemeClr val="accent4"/>
                </a:solidFill>
              </a:rPr>
              <a:t>Die ärztliche Bescheinigung</a:t>
            </a:r>
            <a:r>
              <a:rPr lang="de-DE" i="1" u="sng">
                <a:solidFill>
                  <a:schemeClr val="accent4"/>
                </a:solidFill>
              </a:rPr>
              <a:t> </a:t>
            </a:r>
          </a:p>
        </p:txBody>
      </p:sp>
    </p:spTree>
    <p:extLst>
      <p:ext uri="{BB962C8B-B14F-4D97-AF65-F5344CB8AC3E}">
        <p14:creationId xmlns:p14="http://schemas.microsoft.com/office/powerpoint/2010/main" val="6836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599"/>
            <a:ext cx="8596668" cy="626435"/>
          </a:xfrm>
        </p:spPr>
        <p:txBody>
          <a:bodyPr>
            <a:normAutofit fontScale="90000"/>
          </a:bodyPr>
          <a:lstStyle/>
          <a:p>
            <a:r>
              <a:rPr lang="de-DE" sz="4000" i="1" u="sng">
                <a:solidFill>
                  <a:schemeClr val="accent4"/>
                </a:solidFill>
              </a:rPr>
              <a:t>Inhaltsverzeichnis</a:t>
            </a:r>
            <a:r>
              <a:rPr lang="de-DE"/>
              <a:t> </a:t>
            </a:r>
          </a:p>
        </p:txBody>
      </p:sp>
      <p:sp>
        <p:nvSpPr>
          <p:cNvPr id="3" name="Inhaltsplatzhalter 2"/>
          <p:cNvSpPr>
            <a:spLocks noGrp="1"/>
          </p:cNvSpPr>
          <p:nvPr>
            <p:ph idx="1"/>
          </p:nvPr>
        </p:nvSpPr>
        <p:spPr>
          <a:xfrm>
            <a:off x="677334" y="1562508"/>
            <a:ext cx="8596668" cy="5295492"/>
          </a:xfrm>
        </p:spPr>
        <p:txBody>
          <a:bodyPr/>
          <a:lstStyle/>
          <a:p>
            <a:r>
              <a:rPr lang="de-DE" sz="2000"/>
              <a:t>25. Sonstige Pflichten des Arbeitgebers </a:t>
            </a:r>
          </a:p>
          <a:p>
            <a:r>
              <a:rPr lang="de-DE" sz="2000"/>
              <a:t>26. Gesundheitliche Betreuung</a:t>
            </a:r>
          </a:p>
          <a:p>
            <a:r>
              <a:rPr lang="de-DE" sz="2000"/>
              <a:t>27. Inhalt und Durchführung der ärztlichen Untersuchung </a:t>
            </a:r>
          </a:p>
          <a:p>
            <a:r>
              <a:rPr lang="de-DE" sz="2000"/>
              <a:t>28. Die ärztliche Bescheinigung </a:t>
            </a:r>
          </a:p>
          <a:p>
            <a:pPr marL="0" indent="0">
              <a:buNone/>
            </a:pPr>
            <a:endParaRPr lang="de-DE"/>
          </a:p>
          <a:p>
            <a:pPr marL="0" indent="0">
              <a:buNone/>
            </a:pPr>
            <a:endParaRPr lang="de-DE"/>
          </a:p>
        </p:txBody>
      </p:sp>
    </p:spTree>
    <p:extLst>
      <p:ext uri="{BB962C8B-B14F-4D97-AF65-F5344CB8AC3E}">
        <p14:creationId xmlns:p14="http://schemas.microsoft.com/office/powerpoint/2010/main" val="69409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7788840" cy="772633"/>
          </a:xfrm>
        </p:spPr>
        <p:txBody>
          <a:bodyPr/>
          <a:lstStyle/>
          <a:p>
            <a:r>
              <a:rPr lang="de-DE" i="1" u="sng">
                <a:solidFill>
                  <a:schemeClr val="accent4"/>
                </a:solidFill>
              </a:rPr>
              <a:t>Bußgeld-und Strafvorschriften</a:t>
            </a:r>
          </a:p>
        </p:txBody>
      </p:sp>
      <p:sp>
        <p:nvSpPr>
          <p:cNvPr id="3" name="Inhaltsplatzhalter 2"/>
          <p:cNvSpPr>
            <a:spLocks noGrp="1"/>
          </p:cNvSpPr>
          <p:nvPr>
            <p:ph idx="1"/>
          </p:nvPr>
        </p:nvSpPr>
        <p:spPr>
          <a:xfrm>
            <a:off x="677334" y="1669362"/>
            <a:ext cx="8596668" cy="4313173"/>
          </a:xfrm>
        </p:spPr>
        <p:txBody>
          <a:bodyPr>
            <a:normAutofit/>
          </a:bodyPr>
          <a:lstStyle/>
          <a:p>
            <a:r>
              <a:rPr lang="de-DE" sz="2000">
                <a:solidFill>
                  <a:srgbClr val="FF0000"/>
                </a:solidFill>
              </a:rPr>
              <a:t>1. Ordnungswidrig handelt, wer als Arbeitgeber vorsätzlich oder fahrlässig handelt</a:t>
            </a:r>
            <a:r>
              <a:rPr lang="de-DE" sz="2000">
                <a:solidFill>
                  <a:schemeClr val="accent5"/>
                </a:solidFill>
              </a:rPr>
              <a:t>. </a:t>
            </a:r>
          </a:p>
          <a:p>
            <a:endParaRPr lang="de-DE" sz="2000"/>
          </a:p>
          <a:p>
            <a:r>
              <a:rPr lang="de-DE" sz="2000"/>
              <a:t>z. B. a) entgegen § 8 einen Jugendlichen über die zulässige Dauer der Arbeitszeit hinaus beschäftigt.</a:t>
            </a:r>
          </a:p>
          <a:p>
            <a:endParaRPr lang="de-DE" sz="2000"/>
          </a:p>
          <a:p>
            <a:r>
              <a:rPr lang="de-DE" sz="2000"/>
              <a:t>z. B. b) entgegen § 32 einen Jugendlichen ohne ärztliche Bescheinigung über die Erstuntersuchung beschäftigt. </a:t>
            </a:r>
          </a:p>
          <a:p>
            <a:endParaRPr lang="de-DE" sz="2000"/>
          </a:p>
          <a:p>
            <a:r>
              <a:rPr lang="de-DE" sz="2000"/>
              <a:t> z. B. c) entgegen § 13 die Mindestfreizeit nicht gewährt wird.</a:t>
            </a:r>
          </a:p>
          <a:p>
            <a:endParaRPr lang="de-DE" sz="2000"/>
          </a:p>
          <a:p>
            <a:pPr marL="0" indent="0">
              <a:buNone/>
            </a:pPr>
            <a:endParaRPr lang="de-DE"/>
          </a:p>
        </p:txBody>
      </p:sp>
      <p:pic>
        <p:nvPicPr>
          <p:cNvPr id="6" name="Grafik 6"/>
          <p:cNvPicPr>
            <a:picLocks noChangeAspect="1"/>
          </p:cNvPicPr>
          <p:nvPr/>
        </p:nvPicPr>
        <p:blipFill>
          <a:blip r:embed="rId2"/>
          <a:stretch>
            <a:fillRect/>
          </a:stretch>
        </p:blipFill>
        <p:spPr>
          <a:xfrm>
            <a:off x="8278540" y="4627677"/>
            <a:ext cx="3714102" cy="2004382"/>
          </a:xfrm>
          <a:prstGeom prst="rect">
            <a:avLst/>
          </a:prstGeom>
        </p:spPr>
      </p:pic>
    </p:spTree>
    <p:extLst>
      <p:ext uri="{BB962C8B-B14F-4D97-AF65-F5344CB8AC3E}">
        <p14:creationId xmlns:p14="http://schemas.microsoft.com/office/powerpoint/2010/main" val="18778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27435"/>
            <a:ext cx="8596668" cy="692888"/>
          </a:xfrm>
        </p:spPr>
        <p:txBody>
          <a:bodyPr>
            <a:normAutofit/>
          </a:bodyPr>
          <a:lstStyle/>
          <a:p>
            <a:r>
              <a:rPr lang="de-DE" i="1" u="sng">
                <a:solidFill>
                  <a:schemeClr val="accent4"/>
                </a:solidFill>
              </a:rPr>
              <a:t>Bußgeld-und Strafvorschriften</a:t>
            </a:r>
          </a:p>
        </p:txBody>
      </p:sp>
      <p:sp>
        <p:nvSpPr>
          <p:cNvPr id="3" name="Inhaltsplatzhalter 2"/>
          <p:cNvSpPr>
            <a:spLocks noGrp="1"/>
          </p:cNvSpPr>
          <p:nvPr>
            <p:ph idx="1"/>
          </p:nvPr>
        </p:nvSpPr>
        <p:spPr>
          <a:xfrm>
            <a:off x="552042" y="1713005"/>
            <a:ext cx="8150595" cy="5012087"/>
          </a:xfrm>
        </p:spPr>
        <p:txBody>
          <a:bodyPr>
            <a:normAutofit/>
          </a:bodyPr>
          <a:lstStyle/>
          <a:p>
            <a:r>
              <a:rPr lang="de-DE" sz="2000"/>
              <a:t>Wer vorsätzlich eine Ordnungswidrigkeit begeht und dadurch ein Kind, einen Jugendlichen oder eine Person, die noch nicht das 21 Lebensjahr vollendet hat, ist in ihrer Gesundheit oder Arbeitskraft gefährdet</a:t>
            </a:r>
            <a:r>
              <a:rPr lang="de-DE"/>
              <a:t>. </a:t>
            </a:r>
          </a:p>
          <a:p>
            <a:endParaRPr lang="de-DE"/>
          </a:p>
          <a:p>
            <a:pPr marL="0" indent="0">
              <a:buNone/>
            </a:pPr>
            <a:endParaRPr lang="de-DE"/>
          </a:p>
          <a:p>
            <a:pPr marL="0" indent="0">
              <a:buNone/>
            </a:pPr>
            <a:endParaRPr lang="de-DE"/>
          </a:p>
          <a:p>
            <a:pPr marL="0" indent="0">
              <a:buNone/>
            </a:pPr>
            <a:endParaRPr lang="de-DE"/>
          </a:p>
          <a:p>
            <a:pPr marL="0" indent="0">
              <a:buNone/>
            </a:pPr>
            <a:endParaRPr lang="de-DE"/>
          </a:p>
          <a:p>
            <a:r>
              <a:rPr lang="de-DE" sz="2000"/>
              <a:t>Eine Geldbuße kann bis zu </a:t>
            </a:r>
            <a:r>
              <a:rPr lang="de-DE" sz="2000" b="1">
                <a:solidFill>
                  <a:schemeClr val="accent4"/>
                </a:solidFill>
              </a:rPr>
              <a:t>15.000€ </a:t>
            </a:r>
            <a:r>
              <a:rPr lang="de-DE" sz="2000"/>
              <a:t>geahndet werden.</a:t>
            </a:r>
          </a:p>
          <a:p>
            <a:r>
              <a:rPr lang="de-DE" sz="2000"/>
              <a:t>Wer die Gefahr fahrlässig verursacht wird mit </a:t>
            </a:r>
            <a:r>
              <a:rPr lang="de-DE" sz="2000" b="1">
                <a:solidFill>
                  <a:schemeClr val="accent4"/>
                </a:solidFill>
              </a:rPr>
              <a:t>Freiheitsstrafe bis zu 1 Jahr</a:t>
            </a:r>
            <a:r>
              <a:rPr lang="de-DE" sz="2000"/>
              <a:t> oder einer </a:t>
            </a:r>
            <a:r>
              <a:rPr lang="de-DE" sz="2000" b="1">
                <a:solidFill>
                  <a:schemeClr val="accent4"/>
                </a:solidFill>
              </a:rPr>
              <a:t>Geldstrafe</a:t>
            </a:r>
            <a:r>
              <a:rPr lang="de-DE" sz="2000"/>
              <a:t> bis zu 180 Tagessätzen bestraft.</a:t>
            </a:r>
            <a:endParaRPr lang="de-DE"/>
          </a:p>
        </p:txBody>
      </p:sp>
      <p:sp>
        <p:nvSpPr>
          <p:cNvPr id="9" name="Pfeil nach unten 8"/>
          <p:cNvSpPr/>
          <p:nvPr/>
        </p:nvSpPr>
        <p:spPr>
          <a:xfrm>
            <a:off x="4076384" y="2979218"/>
            <a:ext cx="1101910" cy="1765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txBox="1">
            <a:spLocks/>
          </p:cNvSpPr>
          <p:nvPr/>
        </p:nvSpPr>
        <p:spPr>
          <a:xfrm>
            <a:off x="4975668" y="268737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u="sng">
              <a:solidFill>
                <a:schemeClr val="tx2"/>
              </a:solidFill>
            </a:endParaRPr>
          </a:p>
        </p:txBody>
      </p:sp>
    </p:spTree>
    <p:extLst>
      <p:ext uri="{BB962C8B-B14F-4D97-AF65-F5344CB8AC3E}">
        <p14:creationId xmlns:p14="http://schemas.microsoft.com/office/powerpoint/2010/main" val="6352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77333" y="1871654"/>
            <a:ext cx="8596668" cy="3753771"/>
          </a:xfrm>
        </p:spPr>
        <p:txBody>
          <a:bodyPr>
            <a:noAutofit/>
          </a:bodyPr>
          <a:lstStyle/>
          <a:p>
            <a:r>
              <a:rPr lang="de-DE" sz="2000"/>
              <a:t>Die Bundesministerin für Arbeit und Sozialordnung kann mit Zustimmung des Bundesrates allgemeine Verwaltungsvorschriften für Ordnungswidrigkeiten erlassen                  </a:t>
            </a:r>
          </a:p>
          <a:p>
            <a:pPr marL="0" indent="0">
              <a:buNone/>
            </a:pPr>
            <a:r>
              <a:rPr lang="de-DE" sz="2000"/>
              <a:t>                                                                          Andrea Nahles </a:t>
            </a:r>
          </a:p>
          <a:p>
            <a:endParaRPr lang="de-DE" sz="2000"/>
          </a:p>
          <a:p>
            <a:endParaRPr lang="de-DE" sz="2000"/>
          </a:p>
          <a:p>
            <a:endParaRPr lang="de-DE" sz="2000"/>
          </a:p>
          <a:p>
            <a:endParaRPr lang="de-DE" sz="2000"/>
          </a:p>
          <a:p>
            <a:pPr marL="0" indent="0">
              <a:buNone/>
            </a:pPr>
            <a:endParaRPr lang="de-DE" sz="2000"/>
          </a:p>
          <a:p>
            <a:r>
              <a:rPr lang="de-DE" sz="2000"/>
              <a:t>Früher erstellte Jugendarbeitsschutzgesetze z. B. § 20  Abs. 1 vom    30 April 1938 können im sozialem Rahmen geändert und aufgehoben werden. </a:t>
            </a:r>
          </a:p>
        </p:txBody>
      </p:sp>
      <p:sp>
        <p:nvSpPr>
          <p:cNvPr id="5" name="Titel 4"/>
          <p:cNvSpPr>
            <a:spLocks noGrp="1"/>
          </p:cNvSpPr>
          <p:nvPr>
            <p:ph type="title"/>
          </p:nvPr>
        </p:nvSpPr>
        <p:spPr>
          <a:xfrm>
            <a:off x="677334" y="550854"/>
            <a:ext cx="8596668" cy="1320800"/>
          </a:xfrm>
        </p:spPr>
        <p:txBody>
          <a:bodyPr/>
          <a:lstStyle/>
          <a:p>
            <a:r>
              <a:rPr lang="de-DE" i="1" u="sng">
                <a:solidFill>
                  <a:schemeClr val="accent4"/>
                </a:solidFill>
              </a:rPr>
              <a:t>Verwaltungsvorschriften für die Ordnungswidrigkeit</a:t>
            </a:r>
            <a:r>
              <a:rPr lang="de-DE" i="1"/>
              <a:t> </a:t>
            </a:r>
          </a:p>
        </p:txBody>
      </p:sp>
      <p:sp>
        <p:nvSpPr>
          <p:cNvPr id="4" name="Titel 4"/>
          <p:cNvSpPr>
            <a:spLocks noGrp="1"/>
          </p:cNvSpPr>
          <p:nvPr>
            <p:ph type="title"/>
          </p:nvPr>
        </p:nvSpPr>
        <p:spPr>
          <a:xfrm rot="10800000" flipV="1">
            <a:off x="1068116" y="4841675"/>
            <a:ext cx="3280659" cy="757131"/>
          </a:xfrm>
        </p:spPr>
        <p:txBody>
          <a:bodyPr>
            <a:normAutofit/>
          </a:bodyPr>
          <a:lstStyle/>
          <a:p>
            <a:r>
              <a:rPr lang="de-DE" i="1" u="sng">
                <a:solidFill>
                  <a:schemeClr val="accent4"/>
                </a:solidFill>
              </a:rPr>
              <a:t>Inkrafttreten</a:t>
            </a:r>
          </a:p>
        </p:txBody>
      </p:sp>
      <p:pic>
        <p:nvPicPr>
          <p:cNvPr id="2" name="Grafik 5"/>
          <p:cNvPicPr>
            <a:picLocks noChangeAspect="1"/>
          </p:cNvPicPr>
          <p:nvPr/>
        </p:nvPicPr>
        <p:blipFill>
          <a:blip r:embed="rId2"/>
          <a:stretch>
            <a:fillRect/>
          </a:stretch>
        </p:blipFill>
        <p:spPr>
          <a:xfrm>
            <a:off x="4739557" y="2988155"/>
            <a:ext cx="1286244" cy="1929366"/>
          </a:xfrm>
          <a:prstGeom prst="rect">
            <a:avLst/>
          </a:prstGeom>
        </p:spPr>
      </p:pic>
      <p:cxnSp>
        <p:nvCxnSpPr>
          <p:cNvPr id="8" name="Gerade Verbindung mit Pfeil 7"/>
          <p:cNvCxnSpPr>
            <a:cxnSpLocks/>
          </p:cNvCxnSpPr>
          <p:nvPr/>
        </p:nvCxnSpPr>
        <p:spPr>
          <a:xfrm flipH="1">
            <a:off x="6352953" y="3375839"/>
            <a:ext cx="12227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07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88360" y="280440"/>
            <a:ext cx="9071640" cy="1200329"/>
          </a:xfrm>
        </p:spPr>
        <p:txBody>
          <a:bodyPr>
            <a:spAutoFit/>
          </a:bodyPr>
          <a:lstStyle/>
          <a:p>
            <a:pPr lvl="0"/>
            <a:r>
              <a:rPr lang="de-DE" i="1" u="sng">
                <a:solidFill>
                  <a:schemeClr val="accent4"/>
                </a:solidFill>
              </a:rPr>
              <a:t>Für wen gilt das Jugendarbeitsschutzgesetz</a:t>
            </a:r>
          </a:p>
        </p:txBody>
      </p:sp>
      <p:sp>
        <p:nvSpPr>
          <p:cNvPr id="3" name="Text Placeholder 2"/>
          <p:cNvSpPr txBox="1">
            <a:spLocks noGrp="1"/>
          </p:cNvSpPr>
          <p:nvPr>
            <p:ph type="body" idx="4294967295"/>
          </p:nvPr>
        </p:nvSpPr>
        <p:spPr>
          <a:xfrm>
            <a:off x="503999" y="1769040"/>
            <a:ext cx="4426560" cy="2379600"/>
          </a:xfrm>
        </p:spPr>
        <p:txBody>
          <a:bodyPr>
            <a:normAutofit/>
          </a:bodyPr>
          <a:lstStyle/>
          <a:p>
            <a:pPr lvl="0">
              <a:buSzPct val="45000"/>
              <a:buFont typeface="StarSymbol"/>
              <a:buChar char="●"/>
            </a:pPr>
            <a:r>
              <a:rPr lang="de-DE" sz="2000"/>
              <a:t>Gilt für die Beschäftigung von Personen </a:t>
            </a:r>
            <a:r>
              <a:rPr lang="de-DE" sz="2000" u="sng"/>
              <a:t>unter</a:t>
            </a:r>
            <a:r>
              <a:rPr lang="de-DE" sz="2000"/>
              <a:t> </a:t>
            </a:r>
            <a:r>
              <a:rPr lang="de-DE" sz="2000">
                <a:solidFill>
                  <a:srgbClr val="CC0000"/>
                </a:solidFill>
              </a:rPr>
              <a:t>18</a:t>
            </a:r>
            <a:r>
              <a:rPr lang="de-DE" sz="2000"/>
              <a:t> </a:t>
            </a:r>
            <a:r>
              <a:rPr lang="de-DE" sz="2000">
                <a:solidFill>
                  <a:srgbClr val="990000"/>
                </a:solidFill>
              </a:rPr>
              <a:t>Jahren</a:t>
            </a:r>
          </a:p>
        </p:txBody>
      </p:sp>
      <p:sp>
        <p:nvSpPr>
          <p:cNvPr id="4" name="Text Placeholder 3"/>
          <p:cNvSpPr txBox="1">
            <a:spLocks noGrp="1"/>
          </p:cNvSpPr>
          <p:nvPr>
            <p:ph type="body" idx="4294967295"/>
          </p:nvPr>
        </p:nvSpPr>
        <p:spPr>
          <a:xfrm>
            <a:off x="4642512" y="1769040"/>
            <a:ext cx="4426560" cy="2379600"/>
          </a:xfrm>
        </p:spPr>
        <p:txBody>
          <a:bodyPr>
            <a:normAutofit/>
          </a:bodyPr>
          <a:lstStyle/>
          <a:p>
            <a:pPr lvl="0">
              <a:buSzPct val="45000"/>
              <a:buFont typeface="StarSymbol"/>
              <a:buChar char="●"/>
            </a:pPr>
            <a:r>
              <a:rPr lang="de-DE" sz="2000"/>
              <a:t>Gilt für Arbeitnehmer in einem Ausbildungsverhältnis</a:t>
            </a:r>
          </a:p>
        </p:txBody>
      </p:sp>
      <p:sp>
        <p:nvSpPr>
          <p:cNvPr id="6" name="Text Placeholder 5"/>
          <p:cNvSpPr txBox="1">
            <a:spLocks noGrp="1"/>
          </p:cNvSpPr>
          <p:nvPr>
            <p:ph type="body" idx="4294967295"/>
          </p:nvPr>
        </p:nvSpPr>
        <p:spPr>
          <a:xfrm>
            <a:off x="503999" y="4375080"/>
            <a:ext cx="4426560" cy="2379600"/>
          </a:xfrm>
        </p:spPr>
        <p:txBody>
          <a:bodyPr>
            <a:normAutofit/>
          </a:bodyPr>
          <a:lstStyle/>
          <a:p>
            <a:pPr lvl="0">
              <a:buSzPct val="45000"/>
              <a:buFont typeface="StarSymbol"/>
              <a:buChar char="●"/>
            </a:pPr>
            <a:r>
              <a:rPr lang="de-DE" sz="2000"/>
              <a:t>Gilt </a:t>
            </a:r>
            <a:r>
              <a:rPr lang="de-DE" sz="2000" b="1" u="sng"/>
              <a:t>nicht</a:t>
            </a:r>
            <a:r>
              <a:rPr lang="de-DE" sz="2000"/>
              <a:t> für Hilfeleistung und gelegentliche Gefälligkeiten</a:t>
            </a:r>
          </a:p>
        </p:txBody>
      </p:sp>
      <p:pic>
        <p:nvPicPr>
          <p:cNvPr id="7" name="Grafik 6">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478622" y="3114000"/>
            <a:ext cx="4754340" cy="3744000"/>
          </a:xfrm>
          <a:prstGeom prst="rect">
            <a:avLst/>
          </a:prstGeom>
          <a:noFill/>
          <a:ln>
            <a:noFill/>
          </a:ln>
        </p:spPr>
      </p:pic>
    </p:spTree>
    <p:extLst>
      <p:ext uri="{BB962C8B-B14F-4D97-AF65-F5344CB8AC3E}">
        <p14:creationId xmlns:p14="http://schemas.microsoft.com/office/powerpoint/2010/main" val="6115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160"/>
          </a:xfrm>
        </p:spPr>
        <p:txBody>
          <a:bodyPr/>
          <a:lstStyle/>
          <a:p>
            <a:pPr lvl="0"/>
            <a:r>
              <a:rPr lang="de-DE" i="1" u="sng">
                <a:solidFill>
                  <a:schemeClr val="accent4"/>
                </a:solidFill>
              </a:rPr>
              <a:t>Wer ist eigentlich jugendlich und wer ist Kind?</a:t>
            </a:r>
          </a:p>
        </p:txBody>
      </p:sp>
      <p:sp>
        <p:nvSpPr>
          <p:cNvPr id="3" name="Text Placeholder 2"/>
          <p:cNvSpPr txBox="1">
            <a:spLocks noGrp="1"/>
          </p:cNvSpPr>
          <p:nvPr>
            <p:ph type="body" idx="4294967295"/>
          </p:nvPr>
        </p:nvSpPr>
        <p:spPr>
          <a:xfrm>
            <a:off x="503999" y="2686098"/>
            <a:ext cx="4426560" cy="2379600"/>
          </a:xfrm>
        </p:spPr>
        <p:txBody>
          <a:bodyPr>
            <a:normAutofit/>
          </a:bodyPr>
          <a:lstStyle/>
          <a:p>
            <a:pPr lvl="0">
              <a:buSzPct val="45000"/>
              <a:buFont typeface="StarSymbol"/>
              <a:buChar char="●"/>
            </a:pPr>
            <a:r>
              <a:rPr lang="de-DE" sz="2000" b="1"/>
              <a:t>Jugendlicher</a:t>
            </a:r>
            <a:r>
              <a:rPr lang="de-DE" sz="2000"/>
              <a:t> ist laut Gesetz wer das </a:t>
            </a:r>
            <a:r>
              <a:rPr lang="de-DE" sz="2000" b="1"/>
              <a:t>15. aber noch nicht das 18 Lebensjahr</a:t>
            </a:r>
            <a:r>
              <a:rPr lang="de-DE" sz="2000"/>
              <a:t> vollendet hat.</a:t>
            </a:r>
          </a:p>
        </p:txBody>
      </p:sp>
      <p:sp>
        <p:nvSpPr>
          <p:cNvPr id="4" name="Text Placeholder 3"/>
          <p:cNvSpPr txBox="1">
            <a:spLocks noGrp="1"/>
          </p:cNvSpPr>
          <p:nvPr>
            <p:ph type="body" idx="4294967295"/>
          </p:nvPr>
        </p:nvSpPr>
        <p:spPr>
          <a:xfrm>
            <a:off x="5112000" y="2686098"/>
            <a:ext cx="4164907" cy="1462542"/>
          </a:xfrm>
        </p:spPr>
        <p:txBody>
          <a:bodyPr>
            <a:normAutofit/>
          </a:bodyPr>
          <a:lstStyle/>
          <a:p>
            <a:pPr lvl="0">
              <a:buSzPct val="45000"/>
              <a:buFont typeface="StarSymbol"/>
              <a:buChar char="●"/>
            </a:pPr>
            <a:r>
              <a:rPr lang="de-DE" sz="2000" b="1"/>
              <a:t>Kind</a:t>
            </a:r>
            <a:r>
              <a:rPr lang="de-DE" sz="2000"/>
              <a:t> ist man wenn man das</a:t>
            </a:r>
            <a:r>
              <a:rPr lang="de-DE" sz="2000" b="1"/>
              <a:t> 15. Lebensjahr</a:t>
            </a:r>
            <a:r>
              <a:rPr lang="de-DE" sz="2000"/>
              <a:t> noch nicht vollendet hat. </a:t>
            </a:r>
          </a:p>
        </p:txBody>
      </p:sp>
    </p:spTree>
    <p:extLst>
      <p:ext uri="{BB962C8B-B14F-4D97-AF65-F5344CB8AC3E}">
        <p14:creationId xmlns:p14="http://schemas.microsoft.com/office/powerpoint/2010/main" val="400371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1475</Words>
  <Application>Microsoft Office PowerPoint</Application>
  <PresentationFormat>Breitbild</PresentationFormat>
  <Paragraphs>269</Paragraphs>
  <Slides>31</Slides>
  <Notes>13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31</vt:i4>
      </vt:variant>
    </vt:vector>
  </HeadingPairs>
  <TitlesOfParts>
    <vt:vector size="42" baseType="lpstr">
      <vt:lpstr>Arial</vt:lpstr>
      <vt:lpstr>Arial Unicode MS</vt:lpstr>
      <vt:lpstr>Calibri</vt:lpstr>
      <vt:lpstr>Lucida Sans Unicode</vt:lpstr>
      <vt:lpstr>StarSymbol</vt:lpstr>
      <vt:lpstr>Tahoma</vt:lpstr>
      <vt:lpstr>Times New Roman</vt:lpstr>
      <vt:lpstr>Trebuchet MS</vt:lpstr>
      <vt:lpstr>Wingdings</vt:lpstr>
      <vt:lpstr>Wingdings 3</vt:lpstr>
      <vt:lpstr>Facette</vt:lpstr>
      <vt:lpstr>Das Jugendarbeitsschutzgesetz </vt:lpstr>
      <vt:lpstr>Inhaltsverzeichnis </vt:lpstr>
      <vt:lpstr>Inhaltsverzeichnis </vt:lpstr>
      <vt:lpstr>Inhaltsverzeichnis </vt:lpstr>
      <vt:lpstr>Bußgeld-und Strafvorschriften</vt:lpstr>
      <vt:lpstr>Bußgeld-und Strafvorschriften</vt:lpstr>
      <vt:lpstr>Verwaltungsvorschriften für die Ordnungswidrigkeit </vt:lpstr>
      <vt:lpstr>Für wen gilt das Jugendarbeitsschutzgesetz</vt:lpstr>
      <vt:lpstr>Wer ist eigentlich jugendlich und wer ist Kind?</vt:lpstr>
      <vt:lpstr>Arbeitszeit</vt:lpstr>
      <vt:lpstr>Wie lange dürfen Jugendliche arbeiten?</vt:lpstr>
      <vt:lpstr>Berufsschule</vt:lpstr>
      <vt:lpstr>Prüfungen und außerbetrieblichen Maßnahmen</vt:lpstr>
      <vt:lpstr>Ärztliche Untersuchungen und die Kosten</vt:lpstr>
      <vt:lpstr>Aushänge und Verzeichnisse</vt:lpstr>
      <vt:lpstr>Aufsicht, Verstöße und Ausnahme-       bewilligungen</vt:lpstr>
      <vt:lpstr>Ausschuss und Aufgaben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Anhebung der Arbeitszeit</vt:lpstr>
      <vt:lpstr>Unzulässige Beschäftigungen  </vt:lpstr>
      <vt:lpstr>Sonstige Pflichten des Arbeitgebers  </vt:lpstr>
      <vt:lpstr>Gesundheitliche Betreuung </vt:lpstr>
      <vt:lpstr>Inhalt und Durchführung der ärztlichen Untersuchung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Jugendarbeitsschutzgesetz </dc:title>
  <dc:creator>Oliver Reiter</dc:creator>
  <cp:lastModifiedBy>Oliver Reiter</cp:lastModifiedBy>
  <cp:revision>48</cp:revision>
  <dcterms:modified xsi:type="dcterms:W3CDTF">2017-06-13T06:45:17Z</dcterms:modified>
</cp:coreProperties>
</file>