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66" r:id="rId3"/>
    <p:sldId id="267" r:id="rId4"/>
    <p:sldId id="281" r:id="rId5"/>
    <p:sldId id="282" r:id="rId6"/>
    <p:sldId id="283" r:id="rId7"/>
    <p:sldId id="284" r:id="rId8"/>
    <p:sldId id="285" r:id="rId9"/>
    <p:sldId id="274" r:id="rId10"/>
    <p:sldId id="275" r:id="rId11"/>
    <p:sldId id="276" r:id="rId12"/>
    <p:sldId id="279" r:id="rId13"/>
    <p:sldId id="277" r:id="rId14"/>
    <p:sldId id="278" r:id="rId15"/>
    <p:sldId id="280" r:id="rId16"/>
    <p:sldId id="257" r:id="rId17"/>
    <p:sldId id="264" r:id="rId18"/>
    <p:sldId id="270" r:id="rId19"/>
    <p:sldId id="269" r:id="rId20"/>
    <p:sldId id="258" r:id="rId21"/>
    <p:sldId id="265" r:id="rId22"/>
    <p:sldId id="259" r:id="rId23"/>
    <p:sldId id="260" r:id="rId24"/>
    <p:sldId id="271" r:id="rId25"/>
    <p:sldId id="273" r:id="rId26"/>
    <p:sldId id="262" r:id="rId27"/>
    <p:sldId id="263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88571" autoAdjust="0"/>
  </p:normalViewPr>
  <p:slideViewPr>
    <p:cSldViewPr>
      <p:cViewPr varScale="1">
        <p:scale>
          <a:sx n="79" d="100"/>
          <a:sy n="79" d="100"/>
        </p:scale>
        <p:origin x="1589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B9F44F-198B-43E5-B9C1-FDB06E1FE7F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85C9D4C3-4F23-4762-BB38-14090B17C171}">
      <dgm:prSet phldrT="[Text]"/>
      <dgm:spPr/>
      <dgm:t>
        <a:bodyPr/>
        <a:lstStyle/>
        <a:p>
          <a:r>
            <a:rPr lang="de-DE" dirty="0" smtClean="0"/>
            <a:t>Berufsbildungsgesetz</a:t>
          </a:r>
          <a:endParaRPr lang="de-DE" dirty="0"/>
        </a:p>
      </dgm:t>
    </dgm:pt>
    <dgm:pt modelId="{B567C172-8863-49F1-9453-BED55EBE9B22}" type="parTrans" cxnId="{7B6134CD-A151-4E41-B63C-3267C49734D0}">
      <dgm:prSet/>
      <dgm:spPr/>
      <dgm:t>
        <a:bodyPr/>
        <a:lstStyle/>
        <a:p>
          <a:endParaRPr lang="de-DE"/>
        </a:p>
      </dgm:t>
    </dgm:pt>
    <dgm:pt modelId="{35AF1756-B07F-427E-91F4-AA6A39F3A518}" type="sibTrans" cxnId="{7B6134CD-A151-4E41-B63C-3267C49734D0}">
      <dgm:prSet/>
      <dgm:spPr/>
      <dgm:t>
        <a:bodyPr/>
        <a:lstStyle/>
        <a:p>
          <a:endParaRPr lang="de-DE"/>
        </a:p>
      </dgm:t>
    </dgm:pt>
    <dgm:pt modelId="{083D9076-1298-44AB-9355-F45E71E83BC9}">
      <dgm:prSet phldrT="[Text]"/>
      <dgm:spPr/>
      <dgm:t>
        <a:bodyPr/>
        <a:lstStyle/>
        <a:p>
          <a:r>
            <a:rPr lang="de-DE" dirty="0" smtClean="0"/>
            <a:t>Ausbildung</a:t>
          </a:r>
          <a:endParaRPr lang="de-DE" dirty="0"/>
        </a:p>
      </dgm:t>
    </dgm:pt>
    <dgm:pt modelId="{3EF040F9-5E1D-45EF-BBDA-E5D352595176}" type="parTrans" cxnId="{B9C4EF6F-F279-4102-8071-C0DE2F3DBFC3}">
      <dgm:prSet/>
      <dgm:spPr/>
      <dgm:t>
        <a:bodyPr/>
        <a:lstStyle/>
        <a:p>
          <a:endParaRPr lang="de-DE"/>
        </a:p>
      </dgm:t>
    </dgm:pt>
    <dgm:pt modelId="{6A2FB9C0-BDE8-4929-830F-9B3B65007476}" type="sibTrans" cxnId="{B9C4EF6F-F279-4102-8071-C0DE2F3DBFC3}">
      <dgm:prSet/>
      <dgm:spPr/>
      <dgm:t>
        <a:bodyPr/>
        <a:lstStyle/>
        <a:p>
          <a:endParaRPr lang="de-DE"/>
        </a:p>
      </dgm:t>
    </dgm:pt>
    <dgm:pt modelId="{B773C13A-4540-4078-A3F3-23EF7F16302C}">
      <dgm:prSet phldrT="[Text]"/>
      <dgm:spPr/>
      <dgm:t>
        <a:bodyPr/>
        <a:lstStyle/>
        <a:p>
          <a:r>
            <a:rPr lang="de-DE" dirty="0" smtClean="0"/>
            <a:t>Fort- und Weiterbildung</a:t>
          </a:r>
          <a:endParaRPr lang="de-DE" dirty="0"/>
        </a:p>
      </dgm:t>
    </dgm:pt>
    <dgm:pt modelId="{28F651F5-FBA4-4D8A-A59C-C6D41B0675E7}" type="parTrans" cxnId="{21834F17-B470-44E8-B5ED-DB456A7674F7}">
      <dgm:prSet/>
      <dgm:spPr/>
      <dgm:t>
        <a:bodyPr/>
        <a:lstStyle/>
        <a:p>
          <a:endParaRPr lang="de-DE"/>
        </a:p>
      </dgm:t>
    </dgm:pt>
    <dgm:pt modelId="{D936DD24-0AF4-4EB3-8C79-471B871EBE55}" type="sibTrans" cxnId="{21834F17-B470-44E8-B5ED-DB456A7674F7}">
      <dgm:prSet/>
      <dgm:spPr/>
      <dgm:t>
        <a:bodyPr/>
        <a:lstStyle/>
        <a:p>
          <a:endParaRPr lang="de-DE"/>
        </a:p>
      </dgm:t>
    </dgm:pt>
    <dgm:pt modelId="{70860F82-0F3B-4805-9B8C-2145947F71EE}">
      <dgm:prSet phldrT="[Text]"/>
      <dgm:spPr/>
      <dgm:t>
        <a:bodyPr/>
        <a:lstStyle/>
        <a:p>
          <a:r>
            <a:rPr lang="de-DE" dirty="0" smtClean="0"/>
            <a:t>Umschulung</a:t>
          </a:r>
          <a:endParaRPr lang="de-DE" dirty="0"/>
        </a:p>
      </dgm:t>
    </dgm:pt>
    <dgm:pt modelId="{8347B392-1441-4F35-82E8-0845F9E7C6C7}" type="parTrans" cxnId="{34F34515-AAAF-4BC5-A3F1-71E001731F44}">
      <dgm:prSet/>
      <dgm:spPr/>
      <dgm:t>
        <a:bodyPr/>
        <a:lstStyle/>
        <a:p>
          <a:endParaRPr lang="de-DE"/>
        </a:p>
      </dgm:t>
    </dgm:pt>
    <dgm:pt modelId="{EDBE2DA9-08F9-473C-9459-A388051CC729}" type="sibTrans" cxnId="{34F34515-AAAF-4BC5-A3F1-71E001731F44}">
      <dgm:prSet/>
      <dgm:spPr/>
      <dgm:t>
        <a:bodyPr/>
        <a:lstStyle/>
        <a:p>
          <a:endParaRPr lang="de-DE"/>
        </a:p>
      </dgm:t>
    </dgm:pt>
    <dgm:pt modelId="{F18B8AEA-67BA-4D06-8FBD-E7BD58C724D3}" type="pres">
      <dgm:prSet presAssocID="{1AB9F44F-198B-43E5-B9C1-FDB06E1FE7F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BAC02B81-6F01-4E80-843D-762D6158771C}" type="pres">
      <dgm:prSet presAssocID="{85C9D4C3-4F23-4762-BB38-14090B17C171}" presName="hierRoot1" presStyleCnt="0"/>
      <dgm:spPr/>
    </dgm:pt>
    <dgm:pt modelId="{3CFC5824-8272-4FE5-86DB-5A02C5E95F39}" type="pres">
      <dgm:prSet presAssocID="{85C9D4C3-4F23-4762-BB38-14090B17C171}" presName="composite" presStyleCnt="0"/>
      <dgm:spPr/>
    </dgm:pt>
    <dgm:pt modelId="{BE0706E4-A24E-4D2F-BEB1-F9ECCE172C58}" type="pres">
      <dgm:prSet presAssocID="{85C9D4C3-4F23-4762-BB38-14090B17C171}" presName="background" presStyleLbl="node0" presStyleIdx="0" presStyleCnt="1"/>
      <dgm:spPr/>
    </dgm:pt>
    <dgm:pt modelId="{26CA9A5C-9F9B-4BBB-86BC-B901C7871434}" type="pres">
      <dgm:prSet presAssocID="{85C9D4C3-4F23-4762-BB38-14090B17C17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151A4201-8034-4B2C-9D37-6CEA552E4427}" type="pres">
      <dgm:prSet presAssocID="{85C9D4C3-4F23-4762-BB38-14090B17C171}" presName="hierChild2" presStyleCnt="0"/>
      <dgm:spPr/>
    </dgm:pt>
    <dgm:pt modelId="{F03572BE-F922-46A6-B693-AA1E05DBD417}" type="pres">
      <dgm:prSet presAssocID="{3EF040F9-5E1D-45EF-BBDA-E5D352595176}" presName="Name10" presStyleLbl="parChTrans1D2" presStyleIdx="0" presStyleCnt="3"/>
      <dgm:spPr/>
      <dgm:t>
        <a:bodyPr/>
        <a:lstStyle/>
        <a:p>
          <a:endParaRPr lang="de-DE"/>
        </a:p>
      </dgm:t>
    </dgm:pt>
    <dgm:pt modelId="{842E9615-4B50-4915-8DAB-C0C393317A32}" type="pres">
      <dgm:prSet presAssocID="{083D9076-1298-44AB-9355-F45E71E83BC9}" presName="hierRoot2" presStyleCnt="0"/>
      <dgm:spPr/>
    </dgm:pt>
    <dgm:pt modelId="{9599F4CE-F58D-485D-BFEE-7EEC90FBEAE4}" type="pres">
      <dgm:prSet presAssocID="{083D9076-1298-44AB-9355-F45E71E83BC9}" presName="composite2" presStyleCnt="0"/>
      <dgm:spPr/>
    </dgm:pt>
    <dgm:pt modelId="{F6548E5F-07D8-4FE2-9258-DB51AB65321C}" type="pres">
      <dgm:prSet presAssocID="{083D9076-1298-44AB-9355-F45E71E83BC9}" presName="background2" presStyleLbl="node2" presStyleIdx="0" presStyleCnt="3"/>
      <dgm:spPr/>
    </dgm:pt>
    <dgm:pt modelId="{F71B9BAE-AD3A-4701-AC43-FBB0FE739AFA}" type="pres">
      <dgm:prSet presAssocID="{083D9076-1298-44AB-9355-F45E71E83BC9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F6CCE323-9530-457E-B818-7B48EA774737}" type="pres">
      <dgm:prSet presAssocID="{083D9076-1298-44AB-9355-F45E71E83BC9}" presName="hierChild3" presStyleCnt="0"/>
      <dgm:spPr/>
    </dgm:pt>
    <dgm:pt modelId="{1E593B7B-C839-48D0-920B-EDB75AAE62B7}" type="pres">
      <dgm:prSet presAssocID="{28F651F5-FBA4-4D8A-A59C-C6D41B0675E7}" presName="Name10" presStyleLbl="parChTrans1D2" presStyleIdx="1" presStyleCnt="3"/>
      <dgm:spPr/>
      <dgm:t>
        <a:bodyPr/>
        <a:lstStyle/>
        <a:p>
          <a:endParaRPr lang="de-DE"/>
        </a:p>
      </dgm:t>
    </dgm:pt>
    <dgm:pt modelId="{A8440AC7-745C-4377-82D9-19A3DD1DD9F0}" type="pres">
      <dgm:prSet presAssocID="{B773C13A-4540-4078-A3F3-23EF7F16302C}" presName="hierRoot2" presStyleCnt="0"/>
      <dgm:spPr/>
    </dgm:pt>
    <dgm:pt modelId="{93AE6182-A46F-4D5D-AC70-7FA09752AD5F}" type="pres">
      <dgm:prSet presAssocID="{B773C13A-4540-4078-A3F3-23EF7F16302C}" presName="composite2" presStyleCnt="0"/>
      <dgm:spPr/>
    </dgm:pt>
    <dgm:pt modelId="{27AE4361-C7B1-4BA2-9752-6EA9B28F3611}" type="pres">
      <dgm:prSet presAssocID="{B773C13A-4540-4078-A3F3-23EF7F16302C}" presName="background2" presStyleLbl="node2" presStyleIdx="1" presStyleCnt="3"/>
      <dgm:spPr/>
    </dgm:pt>
    <dgm:pt modelId="{17C9AA37-D922-42B5-A4E1-8DEA5537E10C}" type="pres">
      <dgm:prSet presAssocID="{B773C13A-4540-4078-A3F3-23EF7F16302C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E94B955-B62E-484F-BE07-6AE8E51F38FC}" type="pres">
      <dgm:prSet presAssocID="{B773C13A-4540-4078-A3F3-23EF7F16302C}" presName="hierChild3" presStyleCnt="0"/>
      <dgm:spPr/>
    </dgm:pt>
    <dgm:pt modelId="{81529350-DDC6-4996-8A3C-BD42FF47ACE2}" type="pres">
      <dgm:prSet presAssocID="{8347B392-1441-4F35-82E8-0845F9E7C6C7}" presName="Name10" presStyleLbl="parChTrans1D2" presStyleIdx="2" presStyleCnt="3"/>
      <dgm:spPr/>
      <dgm:t>
        <a:bodyPr/>
        <a:lstStyle/>
        <a:p>
          <a:endParaRPr lang="de-DE"/>
        </a:p>
      </dgm:t>
    </dgm:pt>
    <dgm:pt modelId="{DA25F792-96E8-4EAF-93C7-095E0D3E16AF}" type="pres">
      <dgm:prSet presAssocID="{70860F82-0F3B-4805-9B8C-2145947F71EE}" presName="hierRoot2" presStyleCnt="0"/>
      <dgm:spPr/>
    </dgm:pt>
    <dgm:pt modelId="{E98B5191-5968-4A3E-81BE-DAC7C5ABCFB1}" type="pres">
      <dgm:prSet presAssocID="{70860F82-0F3B-4805-9B8C-2145947F71EE}" presName="composite2" presStyleCnt="0"/>
      <dgm:spPr/>
    </dgm:pt>
    <dgm:pt modelId="{4D12D952-111E-4177-BA1A-FB0CE2A291B7}" type="pres">
      <dgm:prSet presAssocID="{70860F82-0F3B-4805-9B8C-2145947F71EE}" presName="background2" presStyleLbl="node2" presStyleIdx="2" presStyleCnt="3"/>
      <dgm:spPr/>
    </dgm:pt>
    <dgm:pt modelId="{5AB21E4F-6896-4FA3-BD86-49BB756408A0}" type="pres">
      <dgm:prSet presAssocID="{70860F82-0F3B-4805-9B8C-2145947F71EE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DCC7BE04-AD09-487D-A39A-4722B100BB12}" type="pres">
      <dgm:prSet presAssocID="{70860F82-0F3B-4805-9B8C-2145947F71EE}" presName="hierChild3" presStyleCnt="0"/>
      <dgm:spPr/>
    </dgm:pt>
  </dgm:ptLst>
  <dgm:cxnLst>
    <dgm:cxn modelId="{4E9E9AB2-BC72-4794-9B1B-08C56DE813ED}" type="presOf" srcId="{083D9076-1298-44AB-9355-F45E71E83BC9}" destId="{F71B9BAE-AD3A-4701-AC43-FBB0FE739AFA}" srcOrd="0" destOrd="0" presId="urn:microsoft.com/office/officeart/2005/8/layout/hierarchy1"/>
    <dgm:cxn modelId="{F9F4608D-B839-45BD-8570-FE0E79B96AB3}" type="presOf" srcId="{1AB9F44F-198B-43E5-B9C1-FDB06E1FE7FB}" destId="{F18B8AEA-67BA-4D06-8FBD-E7BD58C724D3}" srcOrd="0" destOrd="0" presId="urn:microsoft.com/office/officeart/2005/8/layout/hierarchy1"/>
    <dgm:cxn modelId="{34F34515-AAAF-4BC5-A3F1-71E001731F44}" srcId="{85C9D4C3-4F23-4762-BB38-14090B17C171}" destId="{70860F82-0F3B-4805-9B8C-2145947F71EE}" srcOrd="2" destOrd="0" parTransId="{8347B392-1441-4F35-82E8-0845F9E7C6C7}" sibTransId="{EDBE2DA9-08F9-473C-9459-A388051CC729}"/>
    <dgm:cxn modelId="{2889A6F3-F16D-4E6B-A5C7-3B7AD55AF282}" type="presOf" srcId="{B773C13A-4540-4078-A3F3-23EF7F16302C}" destId="{17C9AA37-D922-42B5-A4E1-8DEA5537E10C}" srcOrd="0" destOrd="0" presId="urn:microsoft.com/office/officeart/2005/8/layout/hierarchy1"/>
    <dgm:cxn modelId="{B9C4EF6F-F279-4102-8071-C0DE2F3DBFC3}" srcId="{85C9D4C3-4F23-4762-BB38-14090B17C171}" destId="{083D9076-1298-44AB-9355-F45E71E83BC9}" srcOrd="0" destOrd="0" parTransId="{3EF040F9-5E1D-45EF-BBDA-E5D352595176}" sibTransId="{6A2FB9C0-BDE8-4929-830F-9B3B65007476}"/>
    <dgm:cxn modelId="{50C01DA1-9935-4872-8DBC-E98F13946FE1}" type="presOf" srcId="{28F651F5-FBA4-4D8A-A59C-C6D41B0675E7}" destId="{1E593B7B-C839-48D0-920B-EDB75AAE62B7}" srcOrd="0" destOrd="0" presId="urn:microsoft.com/office/officeart/2005/8/layout/hierarchy1"/>
    <dgm:cxn modelId="{7B6134CD-A151-4E41-B63C-3267C49734D0}" srcId="{1AB9F44F-198B-43E5-B9C1-FDB06E1FE7FB}" destId="{85C9D4C3-4F23-4762-BB38-14090B17C171}" srcOrd="0" destOrd="0" parTransId="{B567C172-8863-49F1-9453-BED55EBE9B22}" sibTransId="{35AF1756-B07F-427E-91F4-AA6A39F3A518}"/>
    <dgm:cxn modelId="{3D8ACE4C-9209-4ECA-AF16-9A683363CAD7}" type="presOf" srcId="{70860F82-0F3B-4805-9B8C-2145947F71EE}" destId="{5AB21E4F-6896-4FA3-BD86-49BB756408A0}" srcOrd="0" destOrd="0" presId="urn:microsoft.com/office/officeart/2005/8/layout/hierarchy1"/>
    <dgm:cxn modelId="{1E938EE5-5603-4172-A6FD-AB1CD6BF0C12}" type="presOf" srcId="{85C9D4C3-4F23-4762-BB38-14090B17C171}" destId="{26CA9A5C-9F9B-4BBB-86BC-B901C7871434}" srcOrd="0" destOrd="0" presId="urn:microsoft.com/office/officeart/2005/8/layout/hierarchy1"/>
    <dgm:cxn modelId="{8D97DCE2-B749-4266-941C-E21DD7F63BB9}" type="presOf" srcId="{8347B392-1441-4F35-82E8-0845F9E7C6C7}" destId="{81529350-DDC6-4996-8A3C-BD42FF47ACE2}" srcOrd="0" destOrd="0" presId="urn:microsoft.com/office/officeart/2005/8/layout/hierarchy1"/>
    <dgm:cxn modelId="{4517BA0B-A081-417D-8857-74FEDE706970}" type="presOf" srcId="{3EF040F9-5E1D-45EF-BBDA-E5D352595176}" destId="{F03572BE-F922-46A6-B693-AA1E05DBD417}" srcOrd="0" destOrd="0" presId="urn:microsoft.com/office/officeart/2005/8/layout/hierarchy1"/>
    <dgm:cxn modelId="{21834F17-B470-44E8-B5ED-DB456A7674F7}" srcId="{85C9D4C3-4F23-4762-BB38-14090B17C171}" destId="{B773C13A-4540-4078-A3F3-23EF7F16302C}" srcOrd="1" destOrd="0" parTransId="{28F651F5-FBA4-4D8A-A59C-C6D41B0675E7}" sibTransId="{D936DD24-0AF4-4EB3-8C79-471B871EBE55}"/>
    <dgm:cxn modelId="{0CBF4FE4-CC73-48CA-95AB-9AF0E41CCD8F}" type="presParOf" srcId="{F18B8AEA-67BA-4D06-8FBD-E7BD58C724D3}" destId="{BAC02B81-6F01-4E80-843D-762D6158771C}" srcOrd="0" destOrd="0" presId="urn:microsoft.com/office/officeart/2005/8/layout/hierarchy1"/>
    <dgm:cxn modelId="{E415F75B-E58F-4902-9B9D-5CECDA2E6836}" type="presParOf" srcId="{BAC02B81-6F01-4E80-843D-762D6158771C}" destId="{3CFC5824-8272-4FE5-86DB-5A02C5E95F39}" srcOrd="0" destOrd="0" presId="urn:microsoft.com/office/officeart/2005/8/layout/hierarchy1"/>
    <dgm:cxn modelId="{0FEA2764-01AD-4B76-ABA8-FEFDB844BC67}" type="presParOf" srcId="{3CFC5824-8272-4FE5-86DB-5A02C5E95F39}" destId="{BE0706E4-A24E-4D2F-BEB1-F9ECCE172C58}" srcOrd="0" destOrd="0" presId="urn:microsoft.com/office/officeart/2005/8/layout/hierarchy1"/>
    <dgm:cxn modelId="{F60F09DC-E0DA-447C-8697-C92B62FC1ED5}" type="presParOf" srcId="{3CFC5824-8272-4FE5-86DB-5A02C5E95F39}" destId="{26CA9A5C-9F9B-4BBB-86BC-B901C7871434}" srcOrd="1" destOrd="0" presId="urn:microsoft.com/office/officeart/2005/8/layout/hierarchy1"/>
    <dgm:cxn modelId="{22DBFCF8-EDAF-4B5A-848A-4B2696A34916}" type="presParOf" srcId="{BAC02B81-6F01-4E80-843D-762D6158771C}" destId="{151A4201-8034-4B2C-9D37-6CEA552E4427}" srcOrd="1" destOrd="0" presId="urn:microsoft.com/office/officeart/2005/8/layout/hierarchy1"/>
    <dgm:cxn modelId="{A76CFA21-E763-48B6-8DF5-BF6F0B12CA14}" type="presParOf" srcId="{151A4201-8034-4B2C-9D37-6CEA552E4427}" destId="{F03572BE-F922-46A6-B693-AA1E05DBD417}" srcOrd="0" destOrd="0" presId="urn:microsoft.com/office/officeart/2005/8/layout/hierarchy1"/>
    <dgm:cxn modelId="{A8EDEA37-F55B-4735-9DE4-062B6318A924}" type="presParOf" srcId="{151A4201-8034-4B2C-9D37-6CEA552E4427}" destId="{842E9615-4B50-4915-8DAB-C0C393317A32}" srcOrd="1" destOrd="0" presId="urn:microsoft.com/office/officeart/2005/8/layout/hierarchy1"/>
    <dgm:cxn modelId="{7C7539FB-FC05-4144-B6A7-69F877460997}" type="presParOf" srcId="{842E9615-4B50-4915-8DAB-C0C393317A32}" destId="{9599F4CE-F58D-485D-BFEE-7EEC90FBEAE4}" srcOrd="0" destOrd="0" presId="urn:microsoft.com/office/officeart/2005/8/layout/hierarchy1"/>
    <dgm:cxn modelId="{C13E12CB-B181-4219-BEE1-0260495301D2}" type="presParOf" srcId="{9599F4CE-F58D-485D-BFEE-7EEC90FBEAE4}" destId="{F6548E5F-07D8-4FE2-9258-DB51AB65321C}" srcOrd="0" destOrd="0" presId="urn:microsoft.com/office/officeart/2005/8/layout/hierarchy1"/>
    <dgm:cxn modelId="{7D75C4EE-0287-4693-8F38-C5072F52B49E}" type="presParOf" srcId="{9599F4CE-F58D-485D-BFEE-7EEC90FBEAE4}" destId="{F71B9BAE-AD3A-4701-AC43-FBB0FE739AFA}" srcOrd="1" destOrd="0" presId="urn:microsoft.com/office/officeart/2005/8/layout/hierarchy1"/>
    <dgm:cxn modelId="{1CFE2F4D-06A5-4606-9F98-CDA29EDC3892}" type="presParOf" srcId="{842E9615-4B50-4915-8DAB-C0C393317A32}" destId="{F6CCE323-9530-457E-B818-7B48EA774737}" srcOrd="1" destOrd="0" presId="urn:microsoft.com/office/officeart/2005/8/layout/hierarchy1"/>
    <dgm:cxn modelId="{64367180-6F86-4FDB-94DE-0085CC5A3DB7}" type="presParOf" srcId="{151A4201-8034-4B2C-9D37-6CEA552E4427}" destId="{1E593B7B-C839-48D0-920B-EDB75AAE62B7}" srcOrd="2" destOrd="0" presId="urn:microsoft.com/office/officeart/2005/8/layout/hierarchy1"/>
    <dgm:cxn modelId="{F323E6FF-9B59-4E6C-B2EF-F77F3E0C0AC8}" type="presParOf" srcId="{151A4201-8034-4B2C-9D37-6CEA552E4427}" destId="{A8440AC7-745C-4377-82D9-19A3DD1DD9F0}" srcOrd="3" destOrd="0" presId="urn:microsoft.com/office/officeart/2005/8/layout/hierarchy1"/>
    <dgm:cxn modelId="{E9FA5E1B-4FDB-41BD-8F8C-30E613B0EF30}" type="presParOf" srcId="{A8440AC7-745C-4377-82D9-19A3DD1DD9F0}" destId="{93AE6182-A46F-4D5D-AC70-7FA09752AD5F}" srcOrd="0" destOrd="0" presId="urn:microsoft.com/office/officeart/2005/8/layout/hierarchy1"/>
    <dgm:cxn modelId="{68CBD796-616B-454C-8A7F-468B60E18C2C}" type="presParOf" srcId="{93AE6182-A46F-4D5D-AC70-7FA09752AD5F}" destId="{27AE4361-C7B1-4BA2-9752-6EA9B28F3611}" srcOrd="0" destOrd="0" presId="urn:microsoft.com/office/officeart/2005/8/layout/hierarchy1"/>
    <dgm:cxn modelId="{A0E2DCBC-E372-44A0-9D66-5CC08CC3B0E2}" type="presParOf" srcId="{93AE6182-A46F-4D5D-AC70-7FA09752AD5F}" destId="{17C9AA37-D922-42B5-A4E1-8DEA5537E10C}" srcOrd="1" destOrd="0" presId="urn:microsoft.com/office/officeart/2005/8/layout/hierarchy1"/>
    <dgm:cxn modelId="{9DA2C9E6-8A83-490B-9E14-37225FD1EC5A}" type="presParOf" srcId="{A8440AC7-745C-4377-82D9-19A3DD1DD9F0}" destId="{8E94B955-B62E-484F-BE07-6AE8E51F38FC}" srcOrd="1" destOrd="0" presId="urn:microsoft.com/office/officeart/2005/8/layout/hierarchy1"/>
    <dgm:cxn modelId="{786B033F-FA04-4372-AE83-9037A8C5C4FD}" type="presParOf" srcId="{151A4201-8034-4B2C-9D37-6CEA552E4427}" destId="{81529350-DDC6-4996-8A3C-BD42FF47ACE2}" srcOrd="4" destOrd="0" presId="urn:microsoft.com/office/officeart/2005/8/layout/hierarchy1"/>
    <dgm:cxn modelId="{3A3F5579-4D56-4609-8A7C-6A83F06DB4FC}" type="presParOf" srcId="{151A4201-8034-4B2C-9D37-6CEA552E4427}" destId="{DA25F792-96E8-4EAF-93C7-095E0D3E16AF}" srcOrd="5" destOrd="0" presId="urn:microsoft.com/office/officeart/2005/8/layout/hierarchy1"/>
    <dgm:cxn modelId="{EAFEA516-2925-45F7-A09D-AAA73317CFA1}" type="presParOf" srcId="{DA25F792-96E8-4EAF-93C7-095E0D3E16AF}" destId="{E98B5191-5968-4A3E-81BE-DAC7C5ABCFB1}" srcOrd="0" destOrd="0" presId="urn:microsoft.com/office/officeart/2005/8/layout/hierarchy1"/>
    <dgm:cxn modelId="{B3B25FC8-748B-4A5B-A034-401F6401E2C0}" type="presParOf" srcId="{E98B5191-5968-4A3E-81BE-DAC7C5ABCFB1}" destId="{4D12D952-111E-4177-BA1A-FB0CE2A291B7}" srcOrd="0" destOrd="0" presId="urn:microsoft.com/office/officeart/2005/8/layout/hierarchy1"/>
    <dgm:cxn modelId="{AFBE108F-C7D9-41AB-92E8-29C6406555B2}" type="presParOf" srcId="{E98B5191-5968-4A3E-81BE-DAC7C5ABCFB1}" destId="{5AB21E4F-6896-4FA3-BD86-49BB756408A0}" srcOrd="1" destOrd="0" presId="urn:microsoft.com/office/officeart/2005/8/layout/hierarchy1"/>
    <dgm:cxn modelId="{0598987E-6015-4A9C-AE61-09791BCB05F7}" type="presParOf" srcId="{DA25F792-96E8-4EAF-93C7-095E0D3E16AF}" destId="{DCC7BE04-AD09-487D-A39A-4722B100BB1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529350-DDC6-4996-8A3C-BD42FF47ACE2}">
      <dsp:nvSpPr>
        <dsp:cNvPr id="0" name=""/>
        <dsp:cNvSpPr/>
      </dsp:nvSpPr>
      <dsp:spPr>
        <a:xfrm>
          <a:off x="3480317" y="1275241"/>
          <a:ext cx="2453971" cy="583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933"/>
              </a:lnTo>
              <a:lnTo>
                <a:pt x="2453971" y="397933"/>
              </a:lnTo>
              <a:lnTo>
                <a:pt x="2453971" y="58393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593B7B-C839-48D0-920B-EDB75AAE62B7}">
      <dsp:nvSpPr>
        <dsp:cNvPr id="0" name=""/>
        <dsp:cNvSpPr/>
      </dsp:nvSpPr>
      <dsp:spPr>
        <a:xfrm>
          <a:off x="3434597" y="1275241"/>
          <a:ext cx="91440" cy="5839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393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3572BE-F922-46A6-B693-AA1E05DBD417}">
      <dsp:nvSpPr>
        <dsp:cNvPr id="0" name=""/>
        <dsp:cNvSpPr/>
      </dsp:nvSpPr>
      <dsp:spPr>
        <a:xfrm>
          <a:off x="1026346" y="1275241"/>
          <a:ext cx="2453971" cy="583933"/>
        </a:xfrm>
        <a:custGeom>
          <a:avLst/>
          <a:gdLst/>
          <a:ahLst/>
          <a:cxnLst/>
          <a:rect l="0" t="0" r="0" b="0"/>
          <a:pathLst>
            <a:path>
              <a:moveTo>
                <a:pt x="2453971" y="0"/>
              </a:moveTo>
              <a:lnTo>
                <a:pt x="2453971" y="397933"/>
              </a:lnTo>
              <a:lnTo>
                <a:pt x="0" y="397933"/>
              </a:lnTo>
              <a:lnTo>
                <a:pt x="0" y="58393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0706E4-A24E-4D2F-BEB1-F9ECCE172C58}">
      <dsp:nvSpPr>
        <dsp:cNvPr id="0" name=""/>
        <dsp:cNvSpPr/>
      </dsp:nvSpPr>
      <dsp:spPr>
        <a:xfrm>
          <a:off x="2476420" y="291"/>
          <a:ext cx="2007794" cy="1274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CA9A5C-9F9B-4BBB-86BC-B901C7871434}">
      <dsp:nvSpPr>
        <dsp:cNvPr id="0" name=""/>
        <dsp:cNvSpPr/>
      </dsp:nvSpPr>
      <dsp:spPr>
        <a:xfrm>
          <a:off x="2699508" y="212225"/>
          <a:ext cx="2007794" cy="12749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Berufsbildungsgesetz</a:t>
          </a:r>
          <a:endParaRPr lang="de-DE" sz="1500" kern="1200" dirty="0"/>
        </a:p>
      </dsp:txBody>
      <dsp:txXfrm>
        <a:off x="2736850" y="249567"/>
        <a:ext cx="1933110" cy="1200265"/>
      </dsp:txXfrm>
    </dsp:sp>
    <dsp:sp modelId="{F6548E5F-07D8-4FE2-9258-DB51AB65321C}">
      <dsp:nvSpPr>
        <dsp:cNvPr id="0" name=""/>
        <dsp:cNvSpPr/>
      </dsp:nvSpPr>
      <dsp:spPr>
        <a:xfrm>
          <a:off x="22449" y="1859174"/>
          <a:ext cx="2007794" cy="1274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1B9BAE-AD3A-4701-AC43-FBB0FE739AFA}">
      <dsp:nvSpPr>
        <dsp:cNvPr id="0" name=""/>
        <dsp:cNvSpPr/>
      </dsp:nvSpPr>
      <dsp:spPr>
        <a:xfrm>
          <a:off x="245537" y="2071108"/>
          <a:ext cx="2007794" cy="12749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Ausbildung</a:t>
          </a:r>
          <a:endParaRPr lang="de-DE" sz="1500" kern="1200" dirty="0"/>
        </a:p>
      </dsp:txBody>
      <dsp:txXfrm>
        <a:off x="282879" y="2108450"/>
        <a:ext cx="1933110" cy="1200265"/>
      </dsp:txXfrm>
    </dsp:sp>
    <dsp:sp modelId="{27AE4361-C7B1-4BA2-9752-6EA9B28F3611}">
      <dsp:nvSpPr>
        <dsp:cNvPr id="0" name=""/>
        <dsp:cNvSpPr/>
      </dsp:nvSpPr>
      <dsp:spPr>
        <a:xfrm>
          <a:off x="2476420" y="1859174"/>
          <a:ext cx="2007794" cy="1274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C9AA37-D922-42B5-A4E1-8DEA5537E10C}">
      <dsp:nvSpPr>
        <dsp:cNvPr id="0" name=""/>
        <dsp:cNvSpPr/>
      </dsp:nvSpPr>
      <dsp:spPr>
        <a:xfrm>
          <a:off x="2699508" y="2071108"/>
          <a:ext cx="2007794" cy="12749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Fort- und Weiterbildung</a:t>
          </a:r>
          <a:endParaRPr lang="de-DE" sz="1500" kern="1200" dirty="0"/>
        </a:p>
      </dsp:txBody>
      <dsp:txXfrm>
        <a:off x="2736850" y="2108450"/>
        <a:ext cx="1933110" cy="1200265"/>
      </dsp:txXfrm>
    </dsp:sp>
    <dsp:sp modelId="{4D12D952-111E-4177-BA1A-FB0CE2A291B7}">
      <dsp:nvSpPr>
        <dsp:cNvPr id="0" name=""/>
        <dsp:cNvSpPr/>
      </dsp:nvSpPr>
      <dsp:spPr>
        <a:xfrm>
          <a:off x="4930391" y="1859174"/>
          <a:ext cx="2007794" cy="1274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B21E4F-6896-4FA3-BD86-49BB756408A0}">
      <dsp:nvSpPr>
        <dsp:cNvPr id="0" name=""/>
        <dsp:cNvSpPr/>
      </dsp:nvSpPr>
      <dsp:spPr>
        <a:xfrm>
          <a:off x="5153479" y="2071108"/>
          <a:ext cx="2007794" cy="12749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Umschulung</a:t>
          </a:r>
          <a:endParaRPr lang="de-DE" sz="1500" kern="1200" dirty="0"/>
        </a:p>
      </dsp:txBody>
      <dsp:txXfrm>
        <a:off x="5190821" y="2108450"/>
        <a:ext cx="1933110" cy="1200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FC02E-9032-447D-A95B-E194C9232103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57F83-04AF-4FCB-A44B-02A3D76118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3600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Simone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0983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Maxine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40254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Maxine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93554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Maxine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086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Abschnitt</a:t>
            </a:r>
            <a:r>
              <a:rPr lang="de-DE" baseline="0" dirty="0" smtClean="0"/>
              <a:t> 4: Verzeichnis der Berufsausbildungsverhältnisse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10873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Abschnitt</a:t>
            </a:r>
            <a:r>
              <a:rPr lang="de-DE" baseline="0" dirty="0" smtClean="0"/>
              <a:t> 4: Verzeichnis der Berufsausbildungsverhältnisse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19877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Abschnitt</a:t>
            </a:r>
            <a:r>
              <a:rPr lang="de-DE" baseline="0" dirty="0" smtClean="0"/>
              <a:t> 4: Verzeichnis der Berufsausbildungsverhältnisse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07605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Abschnitt</a:t>
            </a:r>
            <a:r>
              <a:rPr lang="de-DE" baseline="0" dirty="0" smtClean="0"/>
              <a:t> 4: Verzeichnis der Berufsausbildungsverhältnisse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00142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Abschnitt</a:t>
            </a:r>
            <a:r>
              <a:rPr lang="de-DE" baseline="0" dirty="0" smtClean="0"/>
              <a:t> 5: Prüfungswesen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90380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Abschnitt</a:t>
            </a:r>
            <a:r>
              <a:rPr lang="de-DE" baseline="0" dirty="0" smtClean="0"/>
              <a:t> 5: Prüfungswesen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1277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Abschnitt</a:t>
            </a:r>
            <a:r>
              <a:rPr lang="de-DE" baseline="0" dirty="0" smtClean="0"/>
              <a:t> 5: Prüfungswesen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4284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Simone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946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Abschnitt</a:t>
            </a:r>
            <a:r>
              <a:rPr lang="de-DE" baseline="0" dirty="0" smtClean="0"/>
              <a:t> 5: Prüfungswesen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35891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Abschnitt</a:t>
            </a:r>
            <a:r>
              <a:rPr lang="de-DE" baseline="0" dirty="0" smtClean="0"/>
              <a:t> 5: Prüfungswesen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59443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50530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Ab hier Kapitel</a:t>
            </a:r>
            <a:r>
              <a:rPr lang="de-DE" baseline="0" dirty="0" smtClean="0"/>
              <a:t> 4: </a:t>
            </a:r>
            <a:r>
              <a:rPr lang="de-DE" b="1" u="sng" dirty="0" smtClean="0"/>
              <a:t>Berufsbildung für besondere Personengruppen</a:t>
            </a:r>
          </a:p>
          <a:p>
            <a:r>
              <a:rPr lang="de-DE" dirty="0" smtClean="0"/>
              <a:t>Ausbildungsregelungen der zuständigen Stellen  (§66)</a:t>
            </a:r>
          </a:p>
          <a:p>
            <a:r>
              <a:rPr lang="de-DE" dirty="0" smtClean="0"/>
              <a:t>Berufliche Fortbildung und Umschulung  (§67)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59205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509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Simone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5117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Simone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2279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Simone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232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Maxine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222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Maxine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8049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Maxine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4931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Maxine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57F83-04AF-4FCB-A44B-02A3D7611859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1838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7105-5733-490D-8AE2-FEF0572F0D8F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A34-85F2-4E56-8390-A88F1F7F17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7105-5733-490D-8AE2-FEF0572F0D8F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A34-85F2-4E56-8390-A88F1F7F17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7105-5733-490D-8AE2-FEF0572F0D8F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A34-85F2-4E56-8390-A88F1F7F17C5}" type="slidenum">
              <a:rPr lang="de-DE" smtClean="0"/>
              <a:t>‹Nr.›</a:t>
            </a:fld>
            <a:endParaRPr lang="de-DE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7105-5733-490D-8AE2-FEF0572F0D8F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A34-85F2-4E56-8390-A88F1F7F17C5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7105-5733-490D-8AE2-FEF0572F0D8F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A34-85F2-4E56-8390-A88F1F7F17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7105-5733-490D-8AE2-FEF0572F0D8F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A34-85F2-4E56-8390-A88F1F7F17C5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7105-5733-490D-8AE2-FEF0572F0D8F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A34-85F2-4E56-8390-A88F1F7F17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7105-5733-490D-8AE2-FEF0572F0D8F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A34-85F2-4E56-8390-A88F1F7F17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7105-5733-490D-8AE2-FEF0572F0D8F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A34-85F2-4E56-8390-A88F1F7F17C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7105-5733-490D-8AE2-FEF0572F0D8F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A34-85F2-4E56-8390-A88F1F7F17C5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7105-5733-490D-8AE2-FEF0572F0D8F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A34-85F2-4E56-8390-A88F1F7F17C5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A7A7105-5733-490D-8AE2-FEF0572F0D8F}" type="datetimeFigureOut">
              <a:rPr lang="de-DE" smtClean="0"/>
              <a:t>13.04.2016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014A34-85F2-4E56-8390-A88F1F7F17C5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Berufsbildungsgesetz</a:t>
            </a:r>
            <a:endParaRPr lang="de-DE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Betriebswirt Oliver Reiter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787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Ist </a:t>
            </a:r>
            <a:r>
              <a:rPr lang="de-DE" dirty="0"/>
              <a:t>die Grundlage der betrieblichen </a:t>
            </a:r>
            <a:r>
              <a:rPr lang="de-DE" dirty="0" smtClean="0"/>
              <a:t>Ausbildungsplanung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Sicherung </a:t>
            </a:r>
            <a:r>
              <a:rPr lang="de-DE" dirty="0"/>
              <a:t>der einheitlichen Ausbildungsstandards und </a:t>
            </a:r>
            <a:r>
              <a:rPr lang="de-DE" dirty="0" smtClean="0"/>
              <a:t>Prüfungsanforderungen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Kontrolle </a:t>
            </a:r>
            <a:r>
              <a:rPr lang="de-DE" dirty="0"/>
              <a:t>der betrieblichen Ausbildung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Funktionen der </a:t>
            </a:r>
            <a:r>
              <a:rPr lang="de-DE" dirty="0" smtClean="0"/>
              <a:t>Ausbildungsordnung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247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</a:t>
            </a:r>
            <a:r>
              <a:rPr lang="de-DE" dirty="0" smtClean="0"/>
              <a:t>urch </a:t>
            </a:r>
            <a:r>
              <a:rPr lang="de-DE" dirty="0"/>
              <a:t>Praktika oder Besuch der Berufsfachschule kann dies auf die Ausbildung angerechnet </a:t>
            </a:r>
            <a:r>
              <a:rPr lang="de-DE" dirty="0" smtClean="0"/>
              <a:t>werden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Es </a:t>
            </a:r>
            <a:r>
              <a:rPr lang="de-DE" dirty="0"/>
              <a:t>gibt einige </a:t>
            </a:r>
            <a:r>
              <a:rPr lang="de-DE" dirty="0" smtClean="0"/>
              <a:t>Anrechnungsmöglichkeiten</a:t>
            </a:r>
          </a:p>
          <a:p>
            <a:endParaRPr lang="de-DE" dirty="0" smtClean="0"/>
          </a:p>
          <a:p>
            <a:r>
              <a:rPr lang="de-DE" dirty="0" smtClean="0"/>
              <a:t>Es </a:t>
            </a:r>
            <a:r>
              <a:rPr lang="de-DE" dirty="0"/>
              <a:t>sollte aber dennoch genügend </a:t>
            </a:r>
            <a:r>
              <a:rPr lang="de-DE" dirty="0" smtClean="0"/>
              <a:t>Ausbildungszeit verbleiben</a:t>
            </a:r>
            <a:endParaRPr lang="de-DE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Anrechnung beruflicher Vorbildung (§7)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819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993893"/>
          </a:xfrm>
        </p:spPr>
        <p:txBody>
          <a:bodyPr>
            <a:normAutofit fontScale="92500"/>
          </a:bodyPr>
          <a:lstStyle/>
          <a:p>
            <a:r>
              <a:rPr lang="de-DE" dirty="0" smtClean="0"/>
              <a:t>Auszubildende </a:t>
            </a:r>
            <a:r>
              <a:rPr lang="de-DE" dirty="0"/>
              <a:t>haben einen Anspruch auf eine angemessene Vergütung. Diese ist dem Lebensalter entsprechend und muss sich jährlich </a:t>
            </a:r>
            <a:r>
              <a:rPr lang="de-DE" dirty="0" smtClean="0"/>
              <a:t>erhöhen.</a:t>
            </a:r>
          </a:p>
          <a:p>
            <a:endParaRPr lang="de-DE" dirty="0" smtClean="0"/>
          </a:p>
          <a:p>
            <a:r>
              <a:rPr lang="de-DE" dirty="0" smtClean="0"/>
              <a:t>Ein Auszubildender, </a:t>
            </a:r>
            <a:r>
              <a:rPr lang="de-DE" dirty="0"/>
              <a:t>der über die vereinbarte Arbeitszeit hinaus beschäftigt ist, </a:t>
            </a:r>
            <a:r>
              <a:rPr lang="de-DE" dirty="0" smtClean="0"/>
              <a:t>muss </a:t>
            </a:r>
            <a:r>
              <a:rPr lang="de-DE" dirty="0"/>
              <a:t>besonders vergütet werden oder ist mit mehr Freizeit </a:t>
            </a:r>
            <a:r>
              <a:rPr lang="de-DE" dirty="0" smtClean="0"/>
              <a:t>auszugleichen.</a:t>
            </a:r>
          </a:p>
          <a:p>
            <a:endParaRPr lang="de-DE" dirty="0" smtClean="0"/>
          </a:p>
          <a:p>
            <a:r>
              <a:rPr lang="de-DE" dirty="0" smtClean="0"/>
              <a:t>Die </a:t>
            </a:r>
            <a:r>
              <a:rPr lang="de-DE" dirty="0"/>
              <a:t>Vergütung ist spätestens am letzten Arbeitstag des Kalendermonats zu </a:t>
            </a:r>
            <a:r>
              <a:rPr lang="de-DE" dirty="0" smtClean="0"/>
              <a:t>zahlen.</a:t>
            </a:r>
            <a:endParaRPr lang="de-DE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Passende Vergütung (§17)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98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921885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In </a:t>
            </a:r>
            <a:r>
              <a:rPr lang="de-DE" dirty="0"/>
              <a:t>der Probezeit kann jederzeit OHNE Grund gekündigt </a:t>
            </a:r>
            <a:r>
              <a:rPr lang="de-DE" dirty="0" smtClean="0"/>
              <a:t>werden.</a:t>
            </a:r>
          </a:p>
          <a:p>
            <a:endParaRPr lang="de-DE" dirty="0" smtClean="0"/>
          </a:p>
          <a:p>
            <a:r>
              <a:rPr lang="de-DE" dirty="0" smtClean="0"/>
              <a:t>Nach </a:t>
            </a:r>
            <a:r>
              <a:rPr lang="de-DE" dirty="0"/>
              <a:t>der </a:t>
            </a:r>
            <a:r>
              <a:rPr lang="de-DE" dirty="0" smtClean="0"/>
              <a:t>Probezeit:</a:t>
            </a:r>
          </a:p>
          <a:p>
            <a:pPr lvl="1"/>
            <a:r>
              <a:rPr lang="de-DE" dirty="0" smtClean="0"/>
              <a:t>Es </a:t>
            </a:r>
            <a:r>
              <a:rPr lang="de-DE" dirty="0"/>
              <a:t>muss ein wichtiger Grund bestehen, somit gibt es auch keine </a:t>
            </a:r>
            <a:r>
              <a:rPr lang="de-DE" dirty="0" smtClean="0"/>
              <a:t>Kündigungsfrist.</a:t>
            </a:r>
          </a:p>
          <a:p>
            <a:pPr lvl="1"/>
            <a:r>
              <a:rPr lang="de-DE" dirty="0" smtClean="0"/>
              <a:t>Kündigung </a:t>
            </a:r>
            <a:r>
              <a:rPr lang="de-DE" dirty="0"/>
              <a:t>von Seiten des Auszubildenden </a:t>
            </a:r>
            <a:r>
              <a:rPr lang="de-DE" dirty="0" smtClean="0"/>
              <a:t>(z.B</a:t>
            </a:r>
            <a:r>
              <a:rPr lang="de-DE" dirty="0"/>
              <a:t>. </a:t>
            </a:r>
            <a:r>
              <a:rPr lang="de-DE" dirty="0" smtClean="0"/>
              <a:t>Entscheidung </a:t>
            </a:r>
            <a:r>
              <a:rPr lang="de-DE" dirty="0"/>
              <a:t>für eine andere </a:t>
            </a:r>
            <a:r>
              <a:rPr lang="de-DE" dirty="0" smtClean="0"/>
              <a:t>Ausbildung), </a:t>
            </a:r>
            <a:r>
              <a:rPr lang="de-DE" dirty="0"/>
              <a:t>so müssen die 4 Wochen Kündigungsfrist eingehalten </a:t>
            </a:r>
            <a:r>
              <a:rPr lang="de-DE" dirty="0" smtClean="0"/>
              <a:t>werden.</a:t>
            </a:r>
          </a:p>
          <a:p>
            <a:pPr marL="301943" lvl="1" indent="0">
              <a:buNone/>
            </a:pPr>
            <a:endParaRPr lang="de-DE" dirty="0" smtClean="0"/>
          </a:p>
          <a:p>
            <a:r>
              <a:rPr lang="de-DE" dirty="0" smtClean="0"/>
              <a:t>Die </a:t>
            </a:r>
            <a:r>
              <a:rPr lang="de-DE" dirty="0"/>
              <a:t>Kündigung muss schriftlich und mit Angabe von Gründen </a:t>
            </a:r>
            <a:r>
              <a:rPr lang="de-DE" dirty="0" smtClean="0"/>
              <a:t>erfolgen.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Kündigung (</a:t>
            </a:r>
            <a:r>
              <a:rPr lang="de-DE" dirty="0"/>
              <a:t>§</a:t>
            </a:r>
            <a:r>
              <a:rPr lang="de-DE" dirty="0" smtClean="0"/>
              <a:t>22)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120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Auszubildende </a:t>
            </a:r>
            <a:r>
              <a:rPr lang="de-DE" dirty="0"/>
              <a:t>dürfen nur eingestellt werden, </a:t>
            </a:r>
            <a:r>
              <a:rPr lang="de-DE" dirty="0" smtClean="0"/>
              <a:t>wenn:</a:t>
            </a:r>
          </a:p>
          <a:p>
            <a:pPr lvl="1"/>
            <a:r>
              <a:rPr lang="de-DE" dirty="0" smtClean="0"/>
              <a:t>Die </a:t>
            </a:r>
            <a:r>
              <a:rPr lang="de-DE" dirty="0"/>
              <a:t>Ausbildungsstätte nach Art und Einrichtung dafür geeignet </a:t>
            </a:r>
            <a:r>
              <a:rPr lang="de-DE" dirty="0" smtClean="0"/>
              <a:t>ist.</a:t>
            </a:r>
          </a:p>
          <a:p>
            <a:pPr lvl="1"/>
            <a:r>
              <a:rPr lang="de-DE" dirty="0" smtClean="0"/>
              <a:t>Die </a:t>
            </a:r>
            <a:r>
              <a:rPr lang="de-DE" dirty="0"/>
              <a:t>Zahl der Auszubildenden in einem guten Verhältnis mit der Zahl der Ausbildungsplätze steht, es sei denn das Ausbildungsziel wird dabei nicht </a:t>
            </a:r>
            <a:r>
              <a:rPr lang="de-DE" dirty="0" smtClean="0"/>
              <a:t>gefährdet.</a:t>
            </a:r>
          </a:p>
          <a:p>
            <a:pPr lvl="1"/>
            <a:r>
              <a:rPr lang="de-DE" dirty="0" smtClean="0"/>
              <a:t>Eine </a:t>
            </a:r>
            <a:r>
              <a:rPr lang="de-DE" dirty="0"/>
              <a:t>Ausbildungsstätte die nicht die erforderlichen Geräte zum </a:t>
            </a:r>
            <a:r>
              <a:rPr lang="de-DE" dirty="0" smtClean="0"/>
              <a:t>Erlernen </a:t>
            </a:r>
            <a:r>
              <a:rPr lang="de-DE" dirty="0"/>
              <a:t>der beruflichen Fähigkeiten, Fertigkeiten und Kenntnissen besitzt, muss diese außerhalb der Ausbildungsstätte vermitteln.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Eignung der </a:t>
            </a:r>
            <a:r>
              <a:rPr lang="de-DE" dirty="0" smtClean="0"/>
              <a:t>Ausbildungsstätte (§27)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902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Ausbilden </a:t>
            </a:r>
            <a:r>
              <a:rPr lang="de-DE" dirty="0"/>
              <a:t>darf nur, wer fachlich dafür geeignet </a:t>
            </a:r>
            <a:r>
              <a:rPr lang="de-DE" dirty="0" smtClean="0"/>
              <a:t>ist.</a:t>
            </a:r>
          </a:p>
          <a:p>
            <a:endParaRPr lang="de-DE" dirty="0" smtClean="0"/>
          </a:p>
          <a:p>
            <a:r>
              <a:rPr lang="de-DE" dirty="0" smtClean="0"/>
              <a:t>Wer </a:t>
            </a:r>
            <a:r>
              <a:rPr lang="de-DE" dirty="0"/>
              <a:t>nicht selbst ausbildet, muss einen geeigneten Ausbilder </a:t>
            </a:r>
            <a:r>
              <a:rPr lang="de-DE" dirty="0" smtClean="0"/>
              <a:t>einstellen.</a:t>
            </a:r>
            <a:endParaRPr lang="de-DE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Eignung von </a:t>
            </a:r>
            <a:r>
              <a:rPr lang="de-DE" dirty="0" smtClean="0"/>
              <a:t>Ausbildern (§28)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96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de-DE" sz="2400" dirty="0" smtClean="0"/>
              <a:t>Die </a:t>
            </a:r>
            <a:r>
              <a:rPr lang="de-DE" sz="2400" dirty="0"/>
              <a:t>zuständige Stelle </a:t>
            </a:r>
            <a:r>
              <a:rPr lang="de-DE" sz="2400" dirty="0" smtClean="0"/>
              <a:t>(HWK, IHK) hat </a:t>
            </a:r>
            <a:r>
              <a:rPr lang="de-DE" sz="2400" dirty="0"/>
              <a:t>für anerkannte Ausbildungsberufe ein Verzeichnis der Berufsausbildungsverhältnisse einzurichten und zu führen, in das der Berufsausbildungsvertrag einzutragen ist. </a:t>
            </a:r>
            <a:endParaRPr lang="de-DE" sz="2400" dirty="0" smtClean="0"/>
          </a:p>
          <a:p>
            <a:pPr marL="301943" lvl="1" indent="0">
              <a:buNone/>
            </a:pPr>
            <a:endParaRPr lang="de-DE" sz="2400" dirty="0"/>
          </a:p>
          <a:p>
            <a:pPr lvl="1"/>
            <a:r>
              <a:rPr lang="de-DE" sz="2400" dirty="0"/>
              <a:t>In diesem Eintrag finden sich alle relevanten Informationen über die Ausbildung und den daran beteiligten </a:t>
            </a:r>
            <a:r>
              <a:rPr lang="de-DE" sz="2400" dirty="0" smtClean="0"/>
              <a:t>Personen.</a:t>
            </a:r>
            <a:endParaRPr lang="de-DE" sz="2400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de-DE" dirty="0"/>
              <a:t>Einrichten und Führen der Lehrlingsrolle (§ 34)</a:t>
            </a:r>
          </a:p>
        </p:txBody>
      </p:sp>
    </p:spTree>
    <p:extLst>
      <p:ext uri="{BB962C8B-B14F-4D97-AF65-F5344CB8AC3E}">
        <p14:creationId xmlns:p14="http://schemas.microsoft.com/office/powerpoint/2010/main" val="359020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sz="2800" dirty="0"/>
              <a:t>Ein Berufsausbildungsvertrag und Änderungen seines wesentlichen Inhalts sind in das Verzeichnis einzutragen, </a:t>
            </a:r>
            <a:r>
              <a:rPr lang="de-DE" sz="2800" dirty="0" smtClean="0"/>
              <a:t>wenn </a:t>
            </a:r>
          </a:p>
          <a:p>
            <a:pPr marL="816293" lvl="1" indent="-514350">
              <a:buFont typeface="+mj-lt"/>
              <a:buAutoNum type="arabicPeriod"/>
            </a:pPr>
            <a:r>
              <a:rPr lang="de-DE" sz="2600" dirty="0" smtClean="0"/>
              <a:t>der Berufsausbildungsvertrag diesem Gesetz und der Ausbildungsordnung entspricht,</a:t>
            </a:r>
          </a:p>
          <a:p>
            <a:pPr marL="816293" lvl="1" indent="-514350">
              <a:buFont typeface="+mj-lt"/>
              <a:buAutoNum type="arabicPeriod"/>
            </a:pPr>
            <a:r>
              <a:rPr lang="de-DE" sz="2600" dirty="0" smtClean="0"/>
              <a:t>die </a:t>
            </a:r>
            <a:r>
              <a:rPr lang="de-DE" sz="2600" dirty="0"/>
              <a:t>persönliche und fachliche Eignung sowie die Eignung der Ausbildungsstätte für das Einstellen und Ausbilden vorliegen und</a:t>
            </a:r>
          </a:p>
          <a:p>
            <a:pPr marL="816293" lvl="1" indent="-514350">
              <a:buFont typeface="+mj-lt"/>
              <a:buAutoNum type="arabicPeriod"/>
            </a:pPr>
            <a:r>
              <a:rPr lang="de-DE" sz="2600" dirty="0"/>
              <a:t>für Auszubildende unter 18 Jahren die ärztliche Bescheinigung über die Erstuntersuchung </a:t>
            </a:r>
            <a:r>
              <a:rPr lang="de-DE" sz="2600" dirty="0" smtClean="0"/>
              <a:t>vorgelegt </a:t>
            </a:r>
            <a:r>
              <a:rPr lang="de-DE" sz="2600" dirty="0"/>
              <a:t>wird</a:t>
            </a:r>
            <a:r>
              <a:rPr lang="de-DE" sz="2600" dirty="0" smtClean="0"/>
              <a:t>.</a:t>
            </a:r>
            <a:endParaRPr lang="de-DE" sz="2200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de-DE" dirty="0"/>
              <a:t>Eintragen, Ändern oder Löschen von Einträgen (§35)</a:t>
            </a:r>
          </a:p>
        </p:txBody>
      </p:sp>
    </p:spTree>
    <p:extLst>
      <p:ext uri="{BB962C8B-B14F-4D97-AF65-F5344CB8AC3E}">
        <p14:creationId xmlns:p14="http://schemas.microsoft.com/office/powerpoint/2010/main" val="76558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 Eintragung kann von der zuständigen Stelle abgelehnt oder gelöscht werden, wenn</a:t>
            </a:r>
          </a:p>
          <a:p>
            <a:pPr lvl="1"/>
            <a:r>
              <a:rPr lang="de-DE" dirty="0" smtClean="0"/>
              <a:t>die </a:t>
            </a:r>
            <a:r>
              <a:rPr lang="de-DE" b="1" dirty="0" smtClean="0"/>
              <a:t>Eintragungsvoraussetzungen</a:t>
            </a:r>
            <a:r>
              <a:rPr lang="de-DE" dirty="0" smtClean="0"/>
              <a:t> nicht vorliegen</a:t>
            </a:r>
          </a:p>
          <a:p>
            <a:pPr lvl="1"/>
            <a:r>
              <a:rPr lang="de-DE" dirty="0"/>
              <a:t>die ärztliche Bescheinigung über die </a:t>
            </a:r>
            <a:r>
              <a:rPr lang="de-DE" dirty="0" smtClean="0"/>
              <a:t>erste Nachuntersuchung nicht </a:t>
            </a:r>
            <a:r>
              <a:rPr lang="de-DE" b="1" dirty="0" smtClean="0"/>
              <a:t>spätestens am Tag der Anmeldung</a:t>
            </a:r>
            <a:r>
              <a:rPr lang="de-DE" dirty="0" smtClean="0"/>
              <a:t> zur Zwischenprüfung vorgelegt </a:t>
            </a:r>
            <a:r>
              <a:rPr lang="de-DE" dirty="0"/>
              <a:t>wird.</a:t>
            </a:r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Eintragen, Ändern oder Löschen von Einträgen (§35)</a:t>
            </a:r>
          </a:p>
        </p:txBody>
      </p:sp>
    </p:spTree>
    <p:extLst>
      <p:ext uri="{BB962C8B-B14F-4D97-AF65-F5344CB8AC3E}">
        <p14:creationId xmlns:p14="http://schemas.microsoft.com/office/powerpoint/2010/main" val="190221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sz="2400" dirty="0" smtClean="0"/>
              <a:t>Ausbildende </a:t>
            </a:r>
            <a:r>
              <a:rPr lang="de-DE" sz="2400" dirty="0"/>
              <a:t>müssen nach Abschluss des Ausbildungsvertrages </a:t>
            </a:r>
            <a:r>
              <a:rPr lang="de-DE" sz="2400" b="1" dirty="0" smtClean="0"/>
              <a:t>unverzüglich</a:t>
            </a:r>
            <a:r>
              <a:rPr lang="de-DE" sz="2400" dirty="0" smtClean="0"/>
              <a:t> die </a:t>
            </a:r>
            <a:r>
              <a:rPr lang="de-DE" sz="2400" dirty="0"/>
              <a:t>Eintragung in das Verzeichnis zu beantragen</a:t>
            </a:r>
            <a:r>
              <a:rPr lang="de-DE" sz="2400" dirty="0" smtClean="0"/>
              <a:t>.</a:t>
            </a:r>
          </a:p>
          <a:p>
            <a:pPr lvl="1"/>
            <a:r>
              <a:rPr lang="de-DE" sz="2400" dirty="0" smtClean="0"/>
              <a:t>Azubi und Ausbilder sind verpflichtet auf Nachfrage der Kammer erforderliche Tatsachen mitzuteilen.</a:t>
            </a:r>
            <a:endParaRPr lang="de-DE" sz="2400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de-DE" dirty="0"/>
              <a:t>Antrag und Mitteilungspflichten (§36</a:t>
            </a:r>
            <a:r>
              <a:rPr lang="de-DE" dirty="0" smtClean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640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441128"/>
              </p:ext>
            </p:extLst>
          </p:nvPr>
        </p:nvGraphicFramePr>
        <p:xfrm>
          <a:off x="871538" y="2674939"/>
          <a:ext cx="7183723" cy="3346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Berufsbildungsgesetz (BBiG)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899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2600" dirty="0" smtClean="0"/>
              <a:t>In </a:t>
            </a:r>
            <a:r>
              <a:rPr lang="de-DE" sz="2600" dirty="0"/>
              <a:t>den anerkannten Ausbildungsberufen sind </a:t>
            </a:r>
            <a:r>
              <a:rPr lang="de-DE" sz="2600" b="1" dirty="0" smtClean="0"/>
              <a:t>Abschlussprüfungen </a:t>
            </a:r>
            <a:r>
              <a:rPr lang="de-DE" sz="2600" dirty="0" smtClean="0"/>
              <a:t>durchzuführen</a:t>
            </a:r>
            <a:r>
              <a:rPr lang="de-DE" sz="2600" dirty="0"/>
              <a:t>. Die Abschlussprüfung kann im Falle des Nichtbestehens zweimal wiederholt </a:t>
            </a:r>
            <a:r>
              <a:rPr lang="de-DE" sz="2600" dirty="0" smtClean="0"/>
              <a:t>werden (§37). </a:t>
            </a:r>
          </a:p>
          <a:p>
            <a:pPr marL="0" indent="0">
              <a:buNone/>
            </a:pPr>
            <a:endParaRPr lang="de-DE" sz="2600" dirty="0"/>
          </a:p>
          <a:p>
            <a:r>
              <a:rPr lang="de-DE" sz="2600" dirty="0" smtClean="0"/>
              <a:t>In der Abschlussprüfung soll der Prüfling nachweisen, dass er die beruflichen </a:t>
            </a:r>
            <a:r>
              <a:rPr lang="de-DE" sz="2600" b="1" dirty="0" smtClean="0"/>
              <a:t>Kenntnisse</a:t>
            </a:r>
            <a:r>
              <a:rPr lang="de-DE" sz="2600" dirty="0" smtClean="0"/>
              <a:t>, </a:t>
            </a:r>
            <a:r>
              <a:rPr lang="de-DE" sz="2600" b="1" dirty="0" smtClean="0"/>
              <a:t>Fähigkeiten</a:t>
            </a:r>
            <a:r>
              <a:rPr lang="de-DE" sz="2600" dirty="0" smtClean="0"/>
              <a:t> und </a:t>
            </a:r>
            <a:r>
              <a:rPr lang="de-DE" sz="2600" b="1" dirty="0" smtClean="0"/>
              <a:t>Fertigkeiten</a:t>
            </a:r>
            <a:r>
              <a:rPr lang="de-DE" sz="2600" dirty="0" smtClean="0"/>
              <a:t> beherrscht und mit dem wesentlichen </a:t>
            </a:r>
            <a:r>
              <a:rPr lang="de-DE" sz="2600" b="1" dirty="0" smtClean="0"/>
              <a:t>Lernstoff</a:t>
            </a:r>
            <a:r>
              <a:rPr lang="de-DE" sz="2600" dirty="0" smtClean="0"/>
              <a:t> vertraut ist (§38).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de-DE" dirty="0" smtClean="0"/>
              <a:t>Prüfungswesen (§§37 – 50)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166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600" dirty="0" smtClean="0"/>
              <a:t>Die </a:t>
            </a:r>
            <a:r>
              <a:rPr lang="de-DE" sz="2600" dirty="0"/>
              <a:t>Abnahme der Abschlussprüfung erfolgt durch einen </a:t>
            </a:r>
            <a:r>
              <a:rPr lang="de-DE" sz="2600" b="1" dirty="0" smtClean="0"/>
              <a:t>Prüfungsausschuss (§39)</a:t>
            </a:r>
            <a:r>
              <a:rPr lang="de-DE" sz="2600" dirty="0" smtClean="0"/>
              <a:t>. </a:t>
            </a:r>
            <a:endParaRPr lang="de-DE" sz="2600" dirty="0"/>
          </a:p>
          <a:p>
            <a:pPr lvl="0"/>
            <a:r>
              <a:rPr lang="de-DE" sz="2400" dirty="0" smtClean="0"/>
              <a:t>Dieser </a:t>
            </a:r>
            <a:r>
              <a:rPr lang="de-DE" sz="2400" dirty="0"/>
              <a:t>besteht aus mindestens 3 Personen, die sachkundig und persönlich für diese Aufgabe geeignet sind. </a:t>
            </a:r>
            <a:endParaRPr lang="de-DE" sz="2400" dirty="0" smtClean="0"/>
          </a:p>
          <a:p>
            <a:pPr lvl="0"/>
            <a:r>
              <a:rPr lang="de-DE" dirty="0" smtClean="0"/>
              <a:t>Er s</a:t>
            </a:r>
            <a:r>
              <a:rPr lang="de-DE" sz="2400" dirty="0" smtClean="0"/>
              <a:t>etzt </a:t>
            </a:r>
            <a:r>
              <a:rPr lang="de-DE" sz="2400" dirty="0"/>
              <a:t>sich aus Vertretern der Arbeitgeber und Arbeitnehmer </a:t>
            </a:r>
            <a:r>
              <a:rPr lang="de-DE" sz="2400" b="1" dirty="0"/>
              <a:t>in gleicher Zahl </a:t>
            </a:r>
            <a:r>
              <a:rPr lang="de-DE" sz="2400" dirty="0"/>
              <a:t>und mindestens einer Lehrkraft </a:t>
            </a:r>
            <a:r>
              <a:rPr lang="de-DE" sz="2400" dirty="0" smtClean="0"/>
              <a:t>einer berufsbildenden Schule zusammen</a:t>
            </a:r>
            <a:r>
              <a:rPr lang="de-DE" sz="2400" dirty="0"/>
              <a:t>.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de-DE" dirty="0"/>
              <a:t>Prüfungswesen (§§37 – 50)</a:t>
            </a:r>
          </a:p>
        </p:txBody>
      </p:sp>
    </p:spTree>
    <p:extLst>
      <p:ext uri="{BB962C8B-B14F-4D97-AF65-F5344CB8AC3E}">
        <p14:creationId xmlns:p14="http://schemas.microsoft.com/office/powerpoint/2010/main" val="29080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675467"/>
            <a:ext cx="7732381" cy="345069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de-DE" dirty="0"/>
              <a:t>Vorsitz, Beschlussfähigkeit, Abstimmung (§41</a:t>
            </a:r>
            <a:r>
              <a:rPr lang="de-DE" dirty="0" smtClean="0"/>
              <a:t>)</a:t>
            </a:r>
          </a:p>
          <a:p>
            <a:pPr lvl="0"/>
            <a:endParaRPr lang="de-DE" dirty="0"/>
          </a:p>
          <a:p>
            <a:pPr lvl="0"/>
            <a:r>
              <a:rPr lang="de-DE" dirty="0" smtClean="0"/>
              <a:t>Beschlussfassung</a:t>
            </a:r>
            <a:r>
              <a:rPr lang="de-DE" dirty="0"/>
              <a:t>, Bewertung der Abschlussprüfung (§42</a:t>
            </a:r>
            <a:r>
              <a:rPr lang="de-DE" dirty="0" smtClean="0"/>
              <a:t>)</a:t>
            </a:r>
          </a:p>
          <a:p>
            <a:pPr lvl="0"/>
            <a:endParaRPr lang="de-DE" dirty="0"/>
          </a:p>
          <a:p>
            <a:pPr lvl="0"/>
            <a:r>
              <a:rPr lang="de-DE" dirty="0" smtClean="0"/>
              <a:t>Zulassung </a:t>
            </a:r>
            <a:r>
              <a:rPr lang="de-DE" dirty="0"/>
              <a:t>zur </a:t>
            </a:r>
            <a:r>
              <a:rPr lang="de-DE" dirty="0" smtClean="0"/>
              <a:t>Abschlussprüfung (§43)</a:t>
            </a:r>
          </a:p>
          <a:p>
            <a:pPr lvl="0"/>
            <a:endParaRPr lang="de-DE" dirty="0"/>
          </a:p>
          <a:p>
            <a:pPr lvl="0"/>
            <a:r>
              <a:rPr lang="de-DE" dirty="0" smtClean="0"/>
              <a:t>Zulassung </a:t>
            </a:r>
            <a:r>
              <a:rPr lang="de-DE" dirty="0"/>
              <a:t>zur Abschlussprüfung bei zeitlich auseinanderfallenden </a:t>
            </a:r>
            <a:r>
              <a:rPr lang="de-DE" dirty="0" smtClean="0"/>
              <a:t>Teilen (§44)</a:t>
            </a:r>
          </a:p>
          <a:p>
            <a:pPr lvl="0"/>
            <a:endParaRPr lang="de-DE" dirty="0"/>
          </a:p>
          <a:p>
            <a:pPr lvl="0"/>
            <a:r>
              <a:rPr lang="de-DE" dirty="0" smtClean="0"/>
              <a:t>Zulassung </a:t>
            </a:r>
            <a:r>
              <a:rPr lang="de-DE" dirty="0"/>
              <a:t>in besonderen </a:t>
            </a:r>
            <a:r>
              <a:rPr lang="de-DE" dirty="0" smtClean="0"/>
              <a:t>Fällen (§45)</a:t>
            </a:r>
          </a:p>
          <a:p>
            <a:pPr lvl="0"/>
            <a:endParaRPr lang="de-DE" dirty="0"/>
          </a:p>
          <a:p>
            <a:pPr lvl="0"/>
            <a:r>
              <a:rPr lang="de-DE" dirty="0" smtClean="0"/>
              <a:t>Entscheidung </a:t>
            </a:r>
            <a:r>
              <a:rPr lang="de-DE" dirty="0"/>
              <a:t>über die </a:t>
            </a:r>
            <a:r>
              <a:rPr lang="de-DE" dirty="0" smtClean="0"/>
              <a:t>Zulassung (§46)</a:t>
            </a:r>
          </a:p>
          <a:p>
            <a:pPr lvl="0"/>
            <a:endParaRPr lang="de-DE" dirty="0" smtClean="0"/>
          </a:p>
          <a:p>
            <a:pPr lvl="0"/>
            <a:endParaRPr lang="de-DE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Prüfungswesen (§§37 – 50)</a:t>
            </a:r>
          </a:p>
        </p:txBody>
      </p:sp>
    </p:spTree>
    <p:extLst>
      <p:ext uri="{BB962C8B-B14F-4D97-AF65-F5344CB8AC3E}">
        <p14:creationId xmlns:p14="http://schemas.microsoft.com/office/powerpoint/2010/main" val="339589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600" dirty="0" smtClean="0"/>
              <a:t>Die </a:t>
            </a:r>
            <a:r>
              <a:rPr lang="de-DE" sz="2600" dirty="0"/>
              <a:t>zuständige Stelle hat eine </a:t>
            </a:r>
            <a:r>
              <a:rPr lang="de-DE" sz="2600" b="1" dirty="0" smtClean="0"/>
              <a:t>Prüfungsordnung (§47)</a:t>
            </a:r>
            <a:r>
              <a:rPr lang="de-DE" sz="2600" dirty="0" smtClean="0"/>
              <a:t> zu erlassen, welche folgende Punkte der Abschlussprüfung regelt:</a:t>
            </a:r>
          </a:p>
          <a:p>
            <a:pPr lvl="1"/>
            <a:r>
              <a:rPr lang="de-DE" dirty="0" smtClean="0"/>
              <a:t>Zulassungsvoraussetzungen</a:t>
            </a:r>
          </a:p>
          <a:p>
            <a:pPr lvl="1"/>
            <a:r>
              <a:rPr lang="de-DE" dirty="0" smtClean="0"/>
              <a:t>Gliederung</a:t>
            </a:r>
          </a:p>
          <a:p>
            <a:pPr lvl="1"/>
            <a:r>
              <a:rPr lang="de-DE" dirty="0" smtClean="0"/>
              <a:t>Bewertungsmaßstäbe</a:t>
            </a:r>
          </a:p>
          <a:p>
            <a:pPr lvl="1"/>
            <a:r>
              <a:rPr lang="de-DE" dirty="0" smtClean="0"/>
              <a:t>Erteilung der Prüfungszeugnisse</a:t>
            </a:r>
          </a:p>
          <a:p>
            <a:pPr lvl="1"/>
            <a:r>
              <a:rPr lang="de-DE" dirty="0" smtClean="0"/>
              <a:t>Folgen von Verstößen gegen die Prüfungsordnung</a:t>
            </a:r>
          </a:p>
          <a:p>
            <a:pPr lvl="1"/>
            <a:r>
              <a:rPr lang="de-DE" dirty="0" smtClean="0"/>
              <a:t>Wiederholungsprüfungen</a:t>
            </a:r>
            <a:endParaRPr lang="de-DE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/>
              <a:t>Prüfungswesen (§§37 – 50)</a:t>
            </a:r>
          </a:p>
        </p:txBody>
      </p:sp>
    </p:spTree>
    <p:extLst>
      <p:ext uri="{BB962C8B-B14F-4D97-AF65-F5344CB8AC3E}">
        <p14:creationId xmlns:p14="http://schemas.microsoft.com/office/powerpoint/2010/main" val="297285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600" dirty="0" smtClean="0"/>
              <a:t>Zur </a:t>
            </a:r>
            <a:r>
              <a:rPr lang="de-DE" sz="2600" dirty="0"/>
              <a:t>Ermittlung des Leistungsstandes </a:t>
            </a:r>
            <a:r>
              <a:rPr lang="de-DE" sz="2600" dirty="0" smtClean="0"/>
              <a:t>dient eine </a:t>
            </a:r>
            <a:r>
              <a:rPr lang="de-DE" sz="2600" b="1" dirty="0" smtClean="0"/>
              <a:t>Zwischenprüfung (§48)</a:t>
            </a:r>
            <a:r>
              <a:rPr lang="de-DE" sz="2600" dirty="0" smtClean="0"/>
              <a:t>.</a:t>
            </a:r>
          </a:p>
          <a:p>
            <a:r>
              <a:rPr lang="de-DE" sz="2600" dirty="0" smtClean="0"/>
              <a:t>Dies gilt </a:t>
            </a:r>
            <a:r>
              <a:rPr lang="de-DE" sz="2600" dirty="0"/>
              <a:t>nicht, wenn die Ausbildungsordnung vorsieht, dass die Abschlussprüfung in zwei zeitlich auseinanderfallenden Teilen stattfindet. 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de-DE" dirty="0"/>
              <a:t>Prüfungswesen (§§37 – 50)</a:t>
            </a:r>
          </a:p>
        </p:txBody>
      </p:sp>
    </p:spTree>
    <p:extLst>
      <p:ext uri="{BB962C8B-B14F-4D97-AF65-F5344CB8AC3E}">
        <p14:creationId xmlns:p14="http://schemas.microsoft.com/office/powerpoint/2010/main" val="415422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675467"/>
            <a:ext cx="7814733" cy="3450696"/>
          </a:xfrm>
        </p:spPr>
        <p:txBody>
          <a:bodyPr/>
          <a:lstStyle/>
          <a:p>
            <a:r>
              <a:rPr lang="de-DE" dirty="0" smtClean="0"/>
              <a:t>Umschulungsmaßnahmen; Umschulungsprüfungen (§62)</a:t>
            </a:r>
          </a:p>
          <a:p>
            <a:pPr lvl="1"/>
            <a:r>
              <a:rPr lang="de-DE" dirty="0"/>
              <a:t>Maßnahmen der beruflichen Umschulung müssen nach Inhalt, Art, Ziel und Dauer den besonderen Erfordernissen der beruflichen Erwachsenenbildung entsprechen.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Fortbildung &amp; Umschulung</a:t>
            </a:r>
            <a:br>
              <a:rPr lang="de-DE" dirty="0" smtClean="0"/>
            </a:br>
            <a:r>
              <a:rPr lang="de-DE" dirty="0" smtClean="0"/>
              <a:t>(§§53 – 63)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36190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Behinderte Menschen sollen in anerkannten Ausbildungsberufen ausgebildet werden (§64).</a:t>
            </a:r>
          </a:p>
          <a:p>
            <a:endParaRPr lang="de-DE" dirty="0" smtClean="0"/>
          </a:p>
          <a:p>
            <a:r>
              <a:rPr lang="de-DE" dirty="0" smtClean="0"/>
              <a:t>Die Prüfungsordnung berücksichtigt hierzu nach §65 die besonderen Verhältnisse behinderter Menschen und ermöglicht z.B.</a:t>
            </a:r>
          </a:p>
          <a:p>
            <a:pPr lvl="1"/>
            <a:r>
              <a:rPr lang="de-DE" dirty="0" smtClean="0"/>
              <a:t>eine längere Prüfungszeit</a:t>
            </a:r>
          </a:p>
          <a:p>
            <a:pPr lvl="1"/>
            <a:r>
              <a:rPr lang="de-DE" dirty="0" smtClean="0"/>
              <a:t>die Zuhilfenahme von Hilfsmitteln</a:t>
            </a:r>
          </a:p>
          <a:p>
            <a:pPr lvl="1"/>
            <a:r>
              <a:rPr lang="de-DE" dirty="0" smtClean="0"/>
              <a:t>Die Inanspruchnahme von Hilfeleistungen Dritter (Gebärdendolmetscher,…)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de-DE" dirty="0" smtClean="0"/>
              <a:t>Berufsbildung </a:t>
            </a:r>
            <a:r>
              <a:rPr lang="de-DE" dirty="0"/>
              <a:t>behinderter </a:t>
            </a:r>
            <a:r>
              <a:rPr lang="de-DE" dirty="0" smtClean="0"/>
              <a:t>Menschen (§§64 – 67)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282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Personenkreis </a:t>
            </a:r>
            <a:r>
              <a:rPr lang="de-DE" dirty="0"/>
              <a:t>und Anforderung  (§68</a:t>
            </a:r>
            <a:r>
              <a:rPr lang="de-DE" dirty="0" smtClean="0"/>
              <a:t>)</a:t>
            </a:r>
          </a:p>
          <a:p>
            <a:pPr lvl="2"/>
            <a:r>
              <a:rPr lang="de-DE" dirty="0"/>
              <a:t>Die Berufsausbildungsvorbereitung richtet sich an </a:t>
            </a:r>
            <a:r>
              <a:rPr lang="de-DE" b="1" dirty="0"/>
              <a:t>lernbeeinträchtigte</a:t>
            </a:r>
            <a:r>
              <a:rPr lang="de-DE" dirty="0"/>
              <a:t> oder </a:t>
            </a:r>
            <a:r>
              <a:rPr lang="de-DE" b="1" dirty="0"/>
              <a:t>sozial benachteiligte </a:t>
            </a:r>
            <a:r>
              <a:rPr lang="de-DE" dirty="0"/>
              <a:t>Personen, deren Entwicklungsstand eine erfolgreiche Ausbildung in einem anerkannten Ausbildungsberuf noch nicht erwarten lässt</a:t>
            </a:r>
            <a:r>
              <a:rPr lang="de-DE" dirty="0" smtClean="0"/>
              <a:t>.</a:t>
            </a:r>
          </a:p>
          <a:p>
            <a:pPr lvl="2"/>
            <a:r>
              <a:rPr lang="de-DE" dirty="0" smtClean="0"/>
              <a:t>Sie muss daher an den Personenkreis angepasst und sozialpädagogisch begleitet werden.</a:t>
            </a:r>
          </a:p>
          <a:p>
            <a:pPr marL="627063" lvl="2" indent="0">
              <a:buNone/>
            </a:pPr>
            <a:endParaRPr lang="de-DE" dirty="0" smtClean="0"/>
          </a:p>
          <a:p>
            <a:r>
              <a:rPr lang="de-DE" dirty="0"/>
              <a:t>Qualifizierungsbausteine, Bescheinigung (§69</a:t>
            </a:r>
            <a:r>
              <a:rPr lang="de-DE" dirty="0" smtClean="0"/>
              <a:t>)</a:t>
            </a:r>
          </a:p>
          <a:p>
            <a:pPr marL="301943" lvl="1" indent="0">
              <a:buNone/>
            </a:pPr>
            <a:endParaRPr lang="de-DE" dirty="0"/>
          </a:p>
          <a:p>
            <a:r>
              <a:rPr lang="de-DE" dirty="0"/>
              <a:t>Überwachung, Beratung  (§70)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Berufsausbildungsvorbereitung</a:t>
            </a:r>
            <a:br>
              <a:rPr lang="de-DE" dirty="0" smtClean="0"/>
            </a:br>
            <a:r>
              <a:rPr lang="de-DE" dirty="0" smtClean="0"/>
              <a:t>(§§68 – 70)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16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§ 71 Zuständige Stellen : Für jeden der Bereich des Bildungsweges gibt es dementsprechend eine Zuständige Stelle. HWK ist für Handwerker.</a:t>
            </a:r>
          </a:p>
          <a:p>
            <a:r>
              <a:rPr lang="de-DE" dirty="0" smtClean="0"/>
              <a:t>§ 72 Kein Treffer? Dann bestimmt Fachministerium + Bundesministerium für Bildung und Forschung die zuständige Stelle.</a:t>
            </a:r>
          </a:p>
          <a:p>
            <a:r>
              <a:rPr lang="de-DE" dirty="0" smtClean="0"/>
              <a:t>§73 Öffentlicher Dienst wird von der obersten Bundebehörde für ihren Geschäftsbereich die zuständige Stelle erteilt.</a:t>
            </a:r>
          </a:p>
          <a:p>
            <a:r>
              <a:rPr lang="de-DE" dirty="0" smtClean="0"/>
              <a:t>Kirche oder Ähnliches bestimmen für ihren Bereich die zuständige Stelle.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 (§ 71 -§73)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37868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Zuständige </a:t>
            </a:r>
            <a:r>
              <a:rPr lang="de-DE" dirty="0"/>
              <a:t>S</a:t>
            </a:r>
            <a:r>
              <a:rPr lang="de-DE" dirty="0" smtClean="0"/>
              <a:t>telle:</a:t>
            </a:r>
          </a:p>
          <a:p>
            <a:r>
              <a:rPr lang="de-DE" dirty="0" smtClean="0"/>
              <a:t>Die zuständige stelle überwacht die Durchführung</a:t>
            </a:r>
            <a:br>
              <a:rPr lang="de-DE" dirty="0" smtClean="0"/>
            </a:br>
            <a:r>
              <a:rPr lang="de-DE" dirty="0" smtClean="0"/>
              <a:t>1.  der Berufsausbildungsvorbereitung</a:t>
            </a:r>
            <a:br>
              <a:rPr lang="de-DE" dirty="0" smtClean="0"/>
            </a:br>
            <a:r>
              <a:rPr lang="de-DE" dirty="0" smtClean="0"/>
              <a:t>2. der Berufsausbildung</a:t>
            </a:r>
            <a:br>
              <a:rPr lang="de-DE" dirty="0" smtClean="0"/>
            </a:br>
            <a:r>
              <a:rPr lang="de-DE" dirty="0" smtClean="0"/>
              <a:t>3. der Beruflichen Umschulung</a:t>
            </a:r>
          </a:p>
          <a:p>
            <a:r>
              <a:rPr lang="de-DE" dirty="0" smtClean="0"/>
              <a:t>Förderung + Beratung der beteiligten Personen.</a:t>
            </a:r>
          </a:p>
          <a:p>
            <a:r>
              <a:rPr lang="de-DE" dirty="0" smtClean="0"/>
              <a:t>Auf Verlangen verpflichtet Auskünfte zu erteilen und unterlagen vorzulegen sowie Besichtigung zu gestatten ( Arbeitsplatz)</a:t>
            </a:r>
          </a:p>
          <a:p>
            <a:r>
              <a:rPr lang="de-DE" dirty="0" smtClean="0"/>
              <a:t>+ 4Wochen Ausland </a:t>
            </a:r>
            <a:r>
              <a:rPr lang="de-DE" dirty="0" smtClean="0">
                <a:sym typeface="Wingdings" pitchFamily="2" charset="2"/>
              </a:rPr>
              <a:t> </a:t>
            </a:r>
            <a:r>
              <a:rPr lang="de-DE" dirty="0" smtClean="0"/>
              <a:t>abgestimmter Plan erforderlich.</a:t>
            </a:r>
          </a:p>
          <a:p>
            <a:endParaRPr lang="de-D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Überwachung,Beratung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(§ 76 )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519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Soll </a:t>
            </a:r>
            <a:r>
              <a:rPr lang="de-DE" dirty="0"/>
              <a:t>eine bundeseinheitliche Regelung in der </a:t>
            </a:r>
            <a:r>
              <a:rPr lang="de-DE" dirty="0" smtClean="0"/>
              <a:t>Wirtschaft gewährleisten</a:t>
            </a:r>
          </a:p>
          <a:p>
            <a:pPr lvl="0"/>
            <a:r>
              <a:rPr lang="de-DE" sz="2400" dirty="0" smtClean="0"/>
              <a:t>Regelt </a:t>
            </a:r>
            <a:r>
              <a:rPr lang="de-DE" sz="2400" dirty="0"/>
              <a:t>Rechte und Pflichten des Ausbildungsbetriebes sowie des Auszubildenden</a:t>
            </a:r>
          </a:p>
          <a:p>
            <a:pPr lvl="0"/>
            <a:r>
              <a:rPr lang="de-DE" dirty="0"/>
              <a:t>In der Berufsausbildung gilt das Berufsbildungsgesetz, allerdings in Teilen auch </a:t>
            </a:r>
            <a:r>
              <a:rPr lang="de-DE" dirty="0" smtClean="0"/>
              <a:t>die Handwerksordnung</a:t>
            </a:r>
            <a:endParaRPr lang="de-DE" dirty="0"/>
          </a:p>
          <a:p>
            <a:pPr lvl="0"/>
            <a:r>
              <a:rPr lang="de-DE" dirty="0"/>
              <a:t>Nur auf betriebliche Ausbildungszwecke anzuwenden</a:t>
            </a:r>
          </a:p>
          <a:p>
            <a:pPr lvl="0"/>
            <a:r>
              <a:rPr lang="de-DE" dirty="0"/>
              <a:t>Für </a:t>
            </a:r>
            <a:r>
              <a:rPr lang="de-DE" dirty="0" smtClean="0"/>
              <a:t>die schulische </a:t>
            </a:r>
            <a:r>
              <a:rPr lang="de-DE" dirty="0"/>
              <a:t>Ausbildung gilt das </a:t>
            </a:r>
            <a:r>
              <a:rPr lang="de-DE" dirty="0" smtClean="0"/>
              <a:t>Berufsschulgesetz, </a:t>
            </a:r>
            <a:r>
              <a:rPr lang="de-DE" dirty="0"/>
              <a:t>Schulpflichtgesetz und das Gesetz über das Erziehungs-und Unterrichtswesen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Aufgaben des BBiG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734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de-DE" b="1" dirty="0" smtClean="0"/>
          </a:p>
          <a:p>
            <a:pPr algn="ctr"/>
            <a:r>
              <a:rPr lang="de-DE" b="1" dirty="0" smtClean="0"/>
              <a:t>Berufsausbildungsausschuss </a:t>
            </a:r>
            <a:r>
              <a:rPr lang="de-DE" dirty="0" smtClean="0"/>
              <a:t>wird gebildet</a:t>
            </a:r>
            <a:endParaRPr lang="de-DE" b="1" dirty="0" smtClean="0"/>
          </a:p>
          <a:p>
            <a:pPr algn="ctr"/>
            <a:r>
              <a:rPr lang="de-DE" b="1" dirty="0" smtClean="0"/>
              <a:t>Berufsausbildungsausschüsse </a:t>
            </a:r>
            <a:r>
              <a:rPr lang="de-DE" dirty="0" smtClean="0"/>
              <a:t>werden in den jeweiligen Kammern gebildet um Rechtsvorschriften zu erarbeiten.</a:t>
            </a:r>
            <a:endParaRPr lang="de-DE" b="1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§77 – §81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8563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675467"/>
            <a:ext cx="7588365" cy="3450696"/>
          </a:xfrm>
        </p:spPr>
        <p:txBody>
          <a:bodyPr/>
          <a:lstStyle/>
          <a:p>
            <a:r>
              <a:rPr lang="de-DE" b="1" dirty="0" smtClean="0"/>
              <a:t>Landesauschuss </a:t>
            </a:r>
            <a:r>
              <a:rPr lang="de-DE" dirty="0" smtClean="0"/>
              <a:t>wird gebildet.</a:t>
            </a:r>
          </a:p>
          <a:p>
            <a:r>
              <a:rPr lang="de-DE" b="1" dirty="0" smtClean="0"/>
              <a:t>Landesauschuss </a:t>
            </a:r>
            <a:r>
              <a:rPr lang="de-DE" dirty="0" smtClean="0"/>
              <a:t>für Berufsbildung hat die Aufgabe ,die Staatsregierung in den fragen der Berufsbildung zu beraten.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§82- §83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5036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DE" b="1" dirty="0" smtClean="0"/>
              <a:t>Berufsbildungsforschung, Planung und Statistik</a:t>
            </a:r>
          </a:p>
          <a:p>
            <a:pPr algn="ctr"/>
            <a:r>
              <a:rPr lang="de-DE" dirty="0" smtClean="0">
                <a:sym typeface="Wingdings" pitchFamily="2" charset="2"/>
              </a:rPr>
              <a:t> Ausbildungsbericht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§84 - §88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13110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Bundesinstitut für Berufsbildung</a:t>
            </a:r>
          </a:p>
          <a:p>
            <a:r>
              <a:rPr lang="de-DE" dirty="0" smtClean="0"/>
              <a:t>Bundesunmittelbare rechtsfähige Anstalt des öffentlichen Rechts mit </a:t>
            </a:r>
            <a:r>
              <a:rPr lang="de-DE" dirty="0"/>
              <a:t>S</a:t>
            </a:r>
            <a:r>
              <a:rPr lang="de-DE" dirty="0" smtClean="0"/>
              <a:t>itz in Bonn.</a:t>
            </a:r>
          </a:p>
          <a:p>
            <a:r>
              <a:rPr lang="de-DE" dirty="0" smtClean="0"/>
              <a:t>Das Bildungsinstitut führt seine Aufgaben im Rahmen der Bundespolitik der Bunderegierung durch.</a:t>
            </a:r>
          </a:p>
          <a:p>
            <a:r>
              <a:rPr lang="de-DE" dirty="0" smtClean="0"/>
              <a:t>Organe </a:t>
            </a:r>
            <a:r>
              <a:rPr lang="de-DE" dirty="0" smtClean="0">
                <a:sym typeface="Wingdings" pitchFamily="2" charset="2"/>
              </a:rPr>
              <a:t> Hauptausschuss , Präsident/in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§89-§94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24488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de-DE" dirty="0" smtClean="0">
                <a:sym typeface="Wingdings" pitchFamily="2" charset="2"/>
              </a:rPr>
              <a:t> Unterausschuss des Hauptausschusses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100" dirty="0" smtClean="0"/>
              <a:t>Ausschuss für Fragen behinderter Menschen</a:t>
            </a:r>
            <a:br>
              <a:rPr lang="de-DE" sz="3100" dirty="0" smtClean="0"/>
            </a:br>
            <a:r>
              <a:rPr lang="de-DE" sz="3100" dirty="0" smtClean="0"/>
              <a:t>§95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16842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Finanzierung des Bildungsinstituts</a:t>
            </a:r>
          </a:p>
          <a:p>
            <a:r>
              <a:rPr lang="de-DE" dirty="0" smtClean="0">
                <a:sym typeface="Wingdings" pitchFamily="2" charset="2"/>
              </a:rPr>
              <a:t> Durch Zuschüsse des Bundes (Haushaltsgesetz)</a:t>
            </a:r>
            <a:endParaRPr lang="de-D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90408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>Finanzierung des Bildungsinstituts </a:t>
            </a:r>
            <a:br>
              <a:rPr lang="de-DE" b="1" dirty="0" smtClean="0"/>
            </a:br>
            <a:r>
              <a:rPr lang="de-DE" dirty="0" smtClean="0"/>
              <a:t>§96</a:t>
            </a:r>
            <a:br>
              <a:rPr lang="de-DE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61733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Auskunftspflicht</a:t>
            </a:r>
          </a:p>
          <a:p>
            <a:r>
              <a:rPr lang="de-DE" dirty="0" smtClean="0"/>
              <a:t>Natürliche und juristische Personen sowie Behörden haben Auskünfte zu erteilen.</a:t>
            </a:r>
          </a:p>
          <a:p>
            <a:endParaRPr lang="de-DE" dirty="0" smtClean="0"/>
          </a:p>
          <a:p>
            <a:r>
              <a:rPr lang="de-DE" b="1" dirty="0" smtClean="0"/>
              <a:t>Bußgeldvorschriften</a:t>
            </a:r>
          </a:p>
          <a:p>
            <a:r>
              <a:rPr lang="de-DE" dirty="0" smtClean="0">
                <a:sym typeface="Wingdings" pitchFamily="2" charset="2"/>
              </a:rPr>
              <a:t> bei nicht korrektem Verhalten.</a:t>
            </a:r>
            <a:endParaRPr lang="de-DE" dirty="0" smtClean="0"/>
          </a:p>
          <a:p>
            <a:endParaRPr lang="de-D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§101-§102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32545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Abschlusszeugnis</a:t>
            </a:r>
          </a:p>
          <a:p>
            <a:r>
              <a:rPr lang="de-DE" b="1" dirty="0" smtClean="0">
                <a:sym typeface="Wingdings" pitchFamily="2" charset="2"/>
              </a:rPr>
              <a:t></a:t>
            </a:r>
            <a:r>
              <a:rPr lang="de-DE" dirty="0" smtClean="0">
                <a:sym typeface="Wingdings" pitchFamily="2" charset="2"/>
              </a:rPr>
              <a:t> steht jedem zu</a:t>
            </a:r>
            <a:endParaRPr lang="de-DE" b="1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§103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13465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3573016"/>
            <a:ext cx="7408333" cy="118558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de-DE" sz="7200" b="1" dirty="0" smtClean="0"/>
              <a:t>*Vielen Dank*</a:t>
            </a:r>
            <a:endParaRPr lang="de-DE" sz="7200" b="1" dirty="0"/>
          </a:p>
        </p:txBody>
      </p:sp>
    </p:spTree>
    <p:extLst>
      <p:ext uri="{BB962C8B-B14F-4D97-AF65-F5344CB8AC3E}">
        <p14:creationId xmlns:p14="http://schemas.microsoft.com/office/powerpoint/2010/main" val="3561520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896805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Die Berufsbildung sorgt mit den nötigen Fertigkeiten, Kenntnissen und Fähigkeiten dazu Berufserfahrungen zu sammeln und  sich in der Arbeitswelt zu qualifizieren.</a:t>
            </a:r>
          </a:p>
          <a:p>
            <a:endParaRPr lang="de-DE" dirty="0" smtClean="0"/>
          </a:p>
          <a:p>
            <a:r>
              <a:rPr lang="de-DE" dirty="0" smtClean="0"/>
              <a:t>Die Fortbildung dient dazu beruflich aufzusteigen oder die Handlungsfähigkeit zu verbessern.</a:t>
            </a:r>
          </a:p>
          <a:p>
            <a:endParaRPr lang="de-DE" dirty="0" smtClean="0"/>
          </a:p>
          <a:p>
            <a:r>
              <a:rPr lang="de-DE" dirty="0" smtClean="0"/>
              <a:t>Die Umschulung soll zu einer anderen Tätigkeit befähigen.</a:t>
            </a:r>
          </a:p>
          <a:p>
            <a:endParaRPr lang="de-DE" dirty="0" smtClean="0"/>
          </a:p>
          <a:p>
            <a:pPr>
              <a:buNone/>
            </a:pPr>
            <a:endParaRPr lang="de-DE" dirty="0" smtClean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Ziele und Begriffe der Berufsbildung</a:t>
            </a:r>
            <a:br>
              <a:rPr lang="de-DE" dirty="0" smtClean="0"/>
            </a:br>
            <a:r>
              <a:rPr lang="de-DE" dirty="0" smtClean="0"/>
              <a:t> (§ 1)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869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Im Betrieb</a:t>
            </a:r>
          </a:p>
          <a:p>
            <a:r>
              <a:rPr lang="de-DE" dirty="0" smtClean="0"/>
              <a:t>In den Berufsbildenden Schulen </a:t>
            </a:r>
          </a:p>
          <a:p>
            <a:r>
              <a:rPr lang="de-DE" dirty="0" smtClean="0"/>
              <a:t>In Überbetrieblichen Bildungsstätten </a:t>
            </a:r>
          </a:p>
          <a:p>
            <a:endParaRPr lang="de-DE" dirty="0" smtClean="0"/>
          </a:p>
          <a:p>
            <a:r>
              <a:rPr lang="de-DE" dirty="0" smtClean="0"/>
              <a:t>Die oben genannten Lernorte arbeiten zusammen bei der Durchführung der Berufsbildung  (Lernortkooperation). </a:t>
            </a:r>
          </a:p>
          <a:p>
            <a:r>
              <a:rPr lang="de-DE" dirty="0" smtClean="0"/>
              <a:t>Ein Teil der Lehre kann auch im Ausland absolviert werden. </a:t>
            </a:r>
            <a:r>
              <a:rPr lang="de-DE" dirty="0"/>
              <a:t>D</a:t>
            </a:r>
            <a:r>
              <a:rPr lang="de-DE" dirty="0" smtClean="0"/>
              <a:t>iese sollte allerdings ein Viertel der Ausbildungsdauer nicht überschreiten. </a:t>
            </a:r>
          </a:p>
          <a:p>
            <a:pPr lvl="1"/>
            <a:r>
              <a:rPr lang="de-DE" dirty="0" smtClean="0"/>
              <a:t>Bei 3 Jahren sind es max. 9 Monate</a:t>
            </a:r>
          </a:p>
          <a:p>
            <a:pPr lvl="1"/>
            <a:r>
              <a:rPr lang="de-DE" dirty="0" smtClean="0"/>
              <a:t>Es sollte auch dem Ausbildungsziel dienen &amp; nicht verhindern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Lernorte der Berufsbildung</a:t>
            </a:r>
            <a:br>
              <a:rPr lang="de-DE" dirty="0" smtClean="0"/>
            </a:br>
            <a:r>
              <a:rPr lang="de-DE" dirty="0" smtClean="0"/>
              <a:t> (§ 2)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725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921885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Für eine veränderte Ausbildungszeit muss ein schriftlicher Antrag beim zuständigen Amt (HWK) gestellt werden.</a:t>
            </a:r>
          </a:p>
          <a:p>
            <a:endParaRPr lang="de-DE" dirty="0" smtClean="0"/>
          </a:p>
          <a:p>
            <a:r>
              <a:rPr lang="de-DE" dirty="0" smtClean="0"/>
              <a:t>Der Antrag muss vor Ausbildungsbeginn eingereicht werden.</a:t>
            </a:r>
          </a:p>
          <a:p>
            <a:r>
              <a:rPr lang="de-DE" dirty="0" smtClean="0"/>
              <a:t>Eine Verkürzung ist möglich </a:t>
            </a:r>
            <a:r>
              <a:rPr lang="de-DE" dirty="0"/>
              <a:t>wenn der zukünftige </a:t>
            </a:r>
            <a:r>
              <a:rPr lang="de-DE" dirty="0" smtClean="0"/>
              <a:t>Azubi…  </a:t>
            </a:r>
          </a:p>
          <a:p>
            <a:pPr lvl="2"/>
            <a:r>
              <a:rPr lang="de-DE" dirty="0" smtClean="0"/>
              <a:t>...schon einen Teil in einer Einrichtung oder Berufsschule abgeschlossen hat.</a:t>
            </a:r>
          </a:p>
          <a:p>
            <a:pPr lvl="2"/>
            <a:r>
              <a:rPr lang="de-DE" dirty="0" smtClean="0"/>
              <a:t>…einen </a:t>
            </a:r>
            <a:r>
              <a:rPr lang="de-DE" dirty="0"/>
              <a:t>h</a:t>
            </a:r>
            <a:r>
              <a:rPr lang="de-DE" dirty="0" smtClean="0"/>
              <a:t>öher </a:t>
            </a:r>
            <a:r>
              <a:rPr lang="de-DE" dirty="0"/>
              <a:t>q</a:t>
            </a:r>
            <a:r>
              <a:rPr lang="de-DE" dirty="0" smtClean="0"/>
              <a:t>ualifizierten Abschluss hat (z.B. Abitur oder Fachhochschulreife).</a:t>
            </a:r>
          </a:p>
          <a:p>
            <a:r>
              <a:rPr lang="de-DE" dirty="0" smtClean="0"/>
              <a:t>In diesen Fällen kann die Ausbildungsdauer bis zu 1 </a:t>
            </a:r>
            <a:r>
              <a:rPr lang="de-DE" dirty="0"/>
              <a:t>J</a:t>
            </a:r>
            <a:r>
              <a:rPr lang="de-DE" dirty="0" smtClean="0"/>
              <a:t>ahr verkürzt werden.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Verkürzung der </a:t>
            </a:r>
            <a:br>
              <a:rPr lang="de-DE" dirty="0" smtClean="0"/>
            </a:br>
            <a:r>
              <a:rPr lang="de-DE" dirty="0" err="1" smtClean="0"/>
              <a:t>Ausbildungzeit</a:t>
            </a:r>
            <a:r>
              <a:rPr lang="de-DE" dirty="0" smtClean="0"/>
              <a:t> (§ 8)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566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de-DE" dirty="0" smtClean="0"/>
              <a:t>Die Ausbildung kann bis zu 1 Jahr verlängert werden, wenn der Auszubildende durch Krankheit ausgefallen ist.</a:t>
            </a:r>
          </a:p>
          <a:p>
            <a:pPr marL="301943" lvl="1" indent="0">
              <a:buNone/>
            </a:pPr>
            <a:r>
              <a:rPr lang="de-DE" dirty="0" smtClean="0"/>
              <a:t> </a:t>
            </a:r>
          </a:p>
          <a:p>
            <a:pPr lvl="1"/>
            <a:r>
              <a:rPr lang="de-DE" dirty="0" smtClean="0"/>
              <a:t>Es wird je nach Bedarf verlängert, also in der Regel bis zur nächsten Wiederholungsprüfung.</a:t>
            </a:r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Jedoch wird nur bis  maximal zu einem Jahr verlängert.</a:t>
            </a:r>
            <a:endParaRPr lang="de-DE" dirty="0"/>
          </a:p>
        </p:txBody>
      </p:sp>
      <p:sp>
        <p:nvSpPr>
          <p:cNvPr id="5" name="Titel 2"/>
          <p:cNvSpPr txBox="1">
            <a:spLocks/>
          </p:cNvSpPr>
          <p:nvPr/>
        </p:nvSpPr>
        <p:spPr>
          <a:xfrm>
            <a:off x="461433" y="332656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4000" dirty="0" smtClean="0"/>
              <a:t>Verlängerung </a:t>
            </a:r>
            <a:r>
              <a:rPr lang="de-DE" sz="4000" dirty="0"/>
              <a:t>der </a:t>
            </a:r>
            <a:br>
              <a:rPr lang="de-DE" sz="4000" dirty="0"/>
            </a:br>
            <a:r>
              <a:rPr lang="de-DE" sz="4000" dirty="0" err="1"/>
              <a:t>Ausbildungzeit</a:t>
            </a:r>
            <a:r>
              <a:rPr lang="de-DE" sz="4000" dirty="0"/>
              <a:t> (§ 8)</a:t>
            </a:r>
          </a:p>
        </p:txBody>
      </p:sp>
    </p:spTree>
    <p:extLst>
      <p:ext uri="{BB962C8B-B14F-4D97-AF65-F5344CB8AC3E}">
        <p14:creationId xmlns:p14="http://schemas.microsoft.com/office/powerpoint/2010/main" val="279348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Sobald man einen Auszubildenden </a:t>
            </a:r>
            <a:r>
              <a:rPr lang="de-DE" dirty="0" smtClean="0"/>
              <a:t>einstellt, muss ein Berufsausbildungsvertrag schriftlich abgeschlossen werden.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Bei Jugendlichen muss </a:t>
            </a:r>
            <a:r>
              <a:rPr lang="de-DE" dirty="0"/>
              <a:t>der Berufsausbildungsvertrag </a:t>
            </a:r>
            <a:r>
              <a:rPr lang="de-DE" dirty="0" smtClean="0"/>
              <a:t>von den Eltern unterschrieben werden. </a:t>
            </a:r>
          </a:p>
          <a:p>
            <a:endParaRPr lang="de-DE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Vertrag (§ 10)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384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675466"/>
            <a:ext cx="7948405" cy="3921885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Die Ausbildungsordnung hat festzulegen:</a:t>
            </a:r>
          </a:p>
          <a:p>
            <a:pPr lvl="1"/>
            <a:r>
              <a:rPr lang="de-DE" dirty="0" smtClean="0"/>
              <a:t>die </a:t>
            </a:r>
            <a:r>
              <a:rPr lang="de-DE" dirty="0"/>
              <a:t>Berufsbezeichnung der </a:t>
            </a:r>
            <a:r>
              <a:rPr lang="de-DE" dirty="0" smtClean="0"/>
              <a:t>anerkannten Berufsausbildung</a:t>
            </a:r>
          </a:p>
          <a:p>
            <a:pPr lvl="1"/>
            <a:r>
              <a:rPr lang="de-DE" dirty="0" smtClean="0"/>
              <a:t>Die Ausbildungsdauer</a:t>
            </a:r>
          </a:p>
          <a:p>
            <a:pPr lvl="2"/>
            <a:r>
              <a:rPr lang="de-DE" dirty="0" smtClean="0"/>
              <a:t>nicht </a:t>
            </a:r>
            <a:r>
              <a:rPr lang="de-DE" dirty="0"/>
              <a:t>länger als 3 Jahre und nicht kürzer als 2 </a:t>
            </a:r>
            <a:r>
              <a:rPr lang="de-DE" dirty="0" smtClean="0"/>
              <a:t>Jahre</a:t>
            </a:r>
          </a:p>
          <a:p>
            <a:pPr lvl="1"/>
            <a:r>
              <a:rPr lang="de-DE" dirty="0" smtClean="0"/>
              <a:t>die </a:t>
            </a:r>
            <a:r>
              <a:rPr lang="de-DE" dirty="0"/>
              <a:t>beruflichen Fähigkeiten, Fertigkeiten und Kenntnisse der </a:t>
            </a:r>
            <a:r>
              <a:rPr lang="de-DE" dirty="0" smtClean="0"/>
              <a:t>Berufsausbildung</a:t>
            </a:r>
          </a:p>
          <a:p>
            <a:pPr lvl="1"/>
            <a:r>
              <a:rPr lang="de-DE" dirty="0" smtClean="0"/>
              <a:t>eine </a:t>
            </a:r>
            <a:r>
              <a:rPr lang="de-DE" dirty="0"/>
              <a:t>Anleitung der sachlichen und zeitlichen Gliederung der Vermittlung der beruflichen Fähigkeiten, </a:t>
            </a:r>
            <a:r>
              <a:rPr lang="de-DE" dirty="0" smtClean="0"/>
              <a:t>Fertigkeiten </a:t>
            </a:r>
            <a:r>
              <a:rPr lang="de-DE" dirty="0"/>
              <a:t>und </a:t>
            </a:r>
            <a:r>
              <a:rPr lang="de-DE" dirty="0" smtClean="0"/>
              <a:t>Kenntnisse </a:t>
            </a:r>
            <a:r>
              <a:rPr lang="de-DE" dirty="0"/>
              <a:t>(</a:t>
            </a:r>
            <a:r>
              <a:rPr lang="de-DE" dirty="0" smtClean="0"/>
              <a:t>Ausbildungsrahmenplan)</a:t>
            </a:r>
          </a:p>
          <a:p>
            <a:pPr lvl="1"/>
            <a:r>
              <a:rPr lang="de-DE" dirty="0" smtClean="0"/>
              <a:t>Prüfungsanforderungen</a:t>
            </a:r>
          </a:p>
          <a:p>
            <a:pPr lvl="1"/>
            <a:endParaRPr lang="de-DE" dirty="0" smtClean="0"/>
          </a:p>
          <a:p>
            <a:r>
              <a:rPr lang="de-DE" dirty="0"/>
              <a:t>Für einen anerkannten Ausbildungsberuf darf nur nach der Ausbildungsordnung ausgebildet werden.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Ausbildungsordnung (§5)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08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ellenform">
  <a:themeElements>
    <a:clrScheme name="Wellen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ellen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ellen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1558</Words>
  <Application>Microsoft Office PowerPoint</Application>
  <PresentationFormat>Bildschirmpräsentation (4:3)</PresentationFormat>
  <Paragraphs>248</Paragraphs>
  <Slides>38</Slides>
  <Notes>24</Notes>
  <HiddenSlides>2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38</vt:i4>
      </vt:variant>
    </vt:vector>
  </HeadingPairs>
  <TitlesOfParts>
    <vt:vector size="43" baseType="lpstr">
      <vt:lpstr>Calibri</vt:lpstr>
      <vt:lpstr>Candara</vt:lpstr>
      <vt:lpstr>Symbol</vt:lpstr>
      <vt:lpstr>Wingdings</vt:lpstr>
      <vt:lpstr>Wellenform</vt:lpstr>
      <vt:lpstr>Berufsbildungsgesetz</vt:lpstr>
      <vt:lpstr>Berufsbildungsgesetz (BBiG)</vt:lpstr>
      <vt:lpstr>Aufgaben des BBiG</vt:lpstr>
      <vt:lpstr>Ziele und Begriffe der Berufsbildung  (§ 1)</vt:lpstr>
      <vt:lpstr>Lernorte der Berufsbildung  (§ 2)</vt:lpstr>
      <vt:lpstr>Verkürzung der  Ausbildungzeit (§ 8)</vt:lpstr>
      <vt:lpstr>PowerPoint-Präsentation</vt:lpstr>
      <vt:lpstr>Vertrag (§ 10)</vt:lpstr>
      <vt:lpstr>Ausbildungsordnung (§5)</vt:lpstr>
      <vt:lpstr>Funktionen der Ausbildungsordnung</vt:lpstr>
      <vt:lpstr>Anrechnung beruflicher Vorbildung (§7)</vt:lpstr>
      <vt:lpstr>Passende Vergütung (§17)</vt:lpstr>
      <vt:lpstr>Kündigung (§22) </vt:lpstr>
      <vt:lpstr>Eignung der Ausbildungsstätte (§27)</vt:lpstr>
      <vt:lpstr>Eignung von Ausbildern (§28)</vt:lpstr>
      <vt:lpstr>Einrichten und Führen der Lehrlingsrolle (§ 34)</vt:lpstr>
      <vt:lpstr>Eintragen, Ändern oder Löschen von Einträgen (§35)</vt:lpstr>
      <vt:lpstr>Eintragen, Ändern oder Löschen von Einträgen (§35)</vt:lpstr>
      <vt:lpstr>Antrag und Mitteilungspflichten (§36)</vt:lpstr>
      <vt:lpstr>Prüfungswesen (§§37 – 50)</vt:lpstr>
      <vt:lpstr>Prüfungswesen (§§37 – 50)</vt:lpstr>
      <vt:lpstr>Prüfungswesen (§§37 – 50)</vt:lpstr>
      <vt:lpstr>Prüfungswesen (§§37 – 50)</vt:lpstr>
      <vt:lpstr>Prüfungswesen (§§37 – 50)</vt:lpstr>
      <vt:lpstr>Fortbildung &amp; Umschulung (§§53 – 63)</vt:lpstr>
      <vt:lpstr>Berufsbildung behinderter Menschen (§§64 – 67)</vt:lpstr>
      <vt:lpstr>Berufsausbildungsvorbereitung (§§68 – 70)</vt:lpstr>
      <vt:lpstr> (§ 71 -§73)</vt:lpstr>
      <vt:lpstr>Überwachung,Beratung  (§ 76 )</vt:lpstr>
      <vt:lpstr>§77 – §81</vt:lpstr>
      <vt:lpstr>§82- §83</vt:lpstr>
      <vt:lpstr>§84 - §88</vt:lpstr>
      <vt:lpstr>§89-§94</vt:lpstr>
      <vt:lpstr>Ausschuss für Fragen behinderter Menschen §95</vt:lpstr>
      <vt:lpstr>  Finanzierung des Bildungsinstituts  §96  </vt:lpstr>
      <vt:lpstr>§101-§102</vt:lpstr>
      <vt:lpstr>§103</vt:lpstr>
      <vt:lpstr>PowerPoint-Präsentation</vt:lpstr>
    </vt:vector>
  </TitlesOfParts>
  <Company>Ostfalia - Hochschule fur angewandte Wissenschaften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32</cp:revision>
  <dcterms:created xsi:type="dcterms:W3CDTF">2013-04-17T16:14:46Z</dcterms:created>
  <dcterms:modified xsi:type="dcterms:W3CDTF">2016-04-13T17:45:59Z</dcterms:modified>
</cp:coreProperties>
</file>